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omments/modernComment_114_0.xml" ContentType="application/vnd.ms-powerpoint.comment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93" r:id="rId22"/>
    <p:sldId id="277" r:id="rId23"/>
    <p:sldId id="294" r:id="rId24"/>
    <p:sldId id="295" r:id="rId25"/>
    <p:sldId id="297" r:id="rId26"/>
    <p:sldId id="298" r:id="rId27"/>
    <p:sldId id="299" r:id="rId28"/>
    <p:sldId id="280" r:id="rId29"/>
    <p:sldId id="281" r:id="rId30"/>
    <p:sldId id="282" r:id="rId31"/>
    <p:sldId id="284" r:id="rId32"/>
    <p:sldId id="283" r:id="rId33"/>
  </p:sldIdLst>
  <p:sldSz cx="13441363" cy="756285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34">
          <p15:clr>
            <a:srgbClr val="9AA0A6"/>
          </p15:clr>
        </p15:guide>
        <p15:guide id="2" orient="horz" pos="4426">
          <p15:clr>
            <a:srgbClr val="9AA0A6"/>
          </p15:clr>
        </p15:guide>
        <p15:guide id="3" pos="4233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heM1umT0o7SpJMjoxgXm56GS6v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59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CF281F-EF23-448D-835E-E0D95D14D46A}">
  <a:tblStyle styleId="{5DCF281F-EF23-448D-835E-E0D95D14D4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38" autoAdjust="0"/>
    <p:restoredTop sz="94660"/>
  </p:normalViewPr>
  <p:slideViewPr>
    <p:cSldViewPr snapToGrid="0">
      <p:cViewPr varScale="1">
        <p:scale>
          <a:sx n="87" d="100"/>
          <a:sy n="87" d="100"/>
        </p:scale>
        <p:origin x="168" y="60"/>
      </p:cViewPr>
      <p:guideLst>
        <p:guide orient="horz" pos="1834"/>
        <p:guide orient="horz" pos="4426"/>
        <p:guide pos="42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modernComment_114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B005639-36E4-4015-8262-2C1F20B297BC}" authorId="{1BF24C98-4674-A3C9-A090-6D6B6BB650BA}" created="2022-05-20T09:40:03.37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6"/>
      <ac:spMk id="217" creationId="{00000000-0000-0000-0000-000000000000}"/>
      <ac:txMk cp="283">
        <ac:context len="908" hash="3992222428"/>
      </ac:txMk>
    </ac:txMkLst>
    <p188:pos x="7258741" y="1299388"/>
    <p188:replyLst>
      <p188:reply id="{82228409-23A2-4767-A17A-50A2D2F5945C}" authorId="{E51DC49F-9CA8-8F4E-4E08-2C20E6C62EB1}" created="2022-05-20T10:01:20.301">
        <p188:txBody>
          <a:bodyPr/>
          <a:lstStyle/>
          <a:p>
            <a:r>
              <a:rPr lang="it-IT"/>
              <a:t>il candidato compare solo nella 1a graduatoria in cui ha un posto utile per l'iscrizione </a:t>
            </a:r>
          </a:p>
        </p188:txBody>
      </p188:reply>
      <p188:reply id="{512C588A-6B80-449A-A598-1B195A3F038C}" authorId="{1BF24C98-4674-A3C9-A090-6D6B6BB650BA}" created="2022-05-20T12:31:47.705">
        <p188:txBody>
          <a:bodyPr/>
          <a:lstStyle/>
          <a:p>
            <a:r>
              <a:rPr lang="it-IT"/>
              <a:t>non so come scriverlo...... :-(</a:t>
            </a:r>
          </a:p>
        </p188:txBody>
      </p188:reply>
    </p188:replyLst>
    <p188:txBody>
      <a:bodyPr/>
      <a:lstStyle/>
      <a:p>
        <a:r>
          <a:rPr lang="it-IT"/>
          <a:t>Non capisco cosa si intende qui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4317" y="685800"/>
            <a:ext cx="6090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dirty="0"/>
              <a:t>C’è la possibilità di chiedere in segreteria un’equivalenza? E se il corso di laurea era in lingua inglese?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applicants can upload the Portfolio on the 1st option and duplicate it on the remaining options, or upload different documents for each option; the other documents will be uploaded once for all the Course options expressed.</a:t>
            </a:r>
            <a:endParaRPr lang="it-IT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dirty="0"/>
              <a:t>Io salterei questa parte perché la presentazione è per gli esterni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58119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d8aec1f2eb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d8aec1f2eb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dirty="0"/>
              <a:t>? COME VENGONO ALLOCATI SULLE SEZIONI? </a:t>
            </a:r>
            <a:r>
              <a:rPr lang="en-US" dirty="0"/>
              <a:t>* Students may include at least 3 Italian-language courses in their study plan – </a:t>
            </a:r>
            <a:r>
              <a:rPr lang="en-US" dirty="0" err="1"/>
              <a:t>vero</a:t>
            </a:r>
            <a:r>
              <a:rPr lang="en-US" dirty="0"/>
              <a:t>?</a:t>
            </a:r>
            <a:endParaRPr lang="it-IT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dirty="0"/>
              <a:t>Qual è il termine per immatricolarsi nel ripescaggio?  14.9 e fare piano?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it-IT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it-IT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528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ctrTitle"/>
          </p:nvPr>
        </p:nvSpPr>
        <p:spPr>
          <a:xfrm>
            <a:off x="458211" y="1094692"/>
            <a:ext cx="12525300" cy="30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100" tIns="4570100" rIns="4570100" bIns="45701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900"/>
              <a:buNone/>
              <a:defRPr sz="259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900"/>
              <a:buNone/>
              <a:defRPr sz="259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900"/>
              <a:buNone/>
              <a:defRPr sz="259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900"/>
              <a:buNone/>
              <a:defRPr sz="259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900"/>
              <a:buNone/>
              <a:defRPr sz="259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900"/>
              <a:buNone/>
              <a:defRPr sz="259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900"/>
              <a:buNone/>
              <a:defRPr sz="259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900"/>
              <a:buNone/>
              <a:defRPr sz="259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900"/>
              <a:buNone/>
              <a:defRPr sz="259900"/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subTitle" idx="1"/>
          </p:nvPr>
        </p:nvSpPr>
        <p:spPr>
          <a:xfrm>
            <a:off x="458199" y="4166800"/>
            <a:ext cx="12525300" cy="11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100" tIns="4570100" rIns="4570100" bIns="45701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0"/>
              <a:buNone/>
              <a:defRPr sz="140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0"/>
              <a:buNone/>
              <a:defRPr sz="140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0"/>
              <a:buNone/>
              <a:defRPr sz="140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0"/>
              <a:buNone/>
              <a:defRPr sz="140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0"/>
              <a:buNone/>
              <a:defRPr sz="140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0"/>
              <a:buNone/>
              <a:defRPr sz="140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0"/>
              <a:buNone/>
              <a:defRPr sz="140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0"/>
              <a:buNone/>
              <a:defRPr sz="140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0"/>
              <a:buNone/>
              <a:defRPr sz="140000"/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sldNum" idx="12"/>
          </p:nvPr>
        </p:nvSpPr>
        <p:spPr>
          <a:xfrm>
            <a:off x="12454508" y="6855976"/>
            <a:ext cx="8067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100" tIns="4570100" rIns="4570100" bIns="45701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8"/>
          <p:cNvSpPr txBox="1">
            <a:spLocks noGrp="1"/>
          </p:cNvSpPr>
          <p:nvPr>
            <p:ph type="title" hasCustomPrompt="1"/>
          </p:nvPr>
        </p:nvSpPr>
        <p:spPr>
          <a:xfrm>
            <a:off x="458199" y="1626252"/>
            <a:ext cx="12525300" cy="28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100" tIns="4570100" rIns="4570100" bIns="45701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0"/>
              <a:buNone/>
              <a:defRPr sz="400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0"/>
              <a:buNone/>
              <a:defRPr sz="400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0"/>
              <a:buNone/>
              <a:defRPr sz="400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0"/>
              <a:buNone/>
              <a:defRPr sz="400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0"/>
              <a:buNone/>
              <a:defRPr sz="400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0"/>
              <a:buNone/>
              <a:defRPr sz="400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0"/>
              <a:buNone/>
              <a:defRPr sz="400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0"/>
              <a:buNone/>
              <a:defRPr sz="400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0"/>
              <a:buNone/>
              <a:defRPr sz="400000"/>
            </a:lvl9pPr>
          </a:lstStyle>
          <a:p>
            <a:r>
              <a:t>xx%</a:t>
            </a:r>
          </a:p>
        </p:txBody>
      </p:sp>
      <p:sp>
        <p:nvSpPr>
          <p:cNvPr id="46" name="Google Shape;46;p38"/>
          <p:cNvSpPr txBox="1">
            <a:spLocks noGrp="1"/>
          </p:cNvSpPr>
          <p:nvPr>
            <p:ph type="body" idx="1"/>
          </p:nvPr>
        </p:nvSpPr>
        <p:spPr>
          <a:xfrm>
            <a:off x="458199" y="4634479"/>
            <a:ext cx="12525300" cy="19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100" tIns="4570100" rIns="4570100" bIns="4570100" anchor="t" anchorCtr="0">
            <a:normAutofit/>
          </a:bodyPr>
          <a:lstStyle>
            <a:lvl1pPr marL="457200" lvl="0" indent="-5943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00"/>
              <a:buChar char="●"/>
              <a:defRPr/>
            </a:lvl1pPr>
            <a:lvl2pPr marL="914400" lvl="1" indent="-4673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00"/>
              <a:buChar char="○"/>
              <a:defRPr/>
            </a:lvl2pPr>
            <a:lvl3pPr marL="1371600" lvl="2" indent="-4673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00"/>
              <a:buChar char="■"/>
              <a:defRPr/>
            </a:lvl3pPr>
            <a:lvl4pPr marL="1828800" lvl="3" indent="-4673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00"/>
              <a:buChar char="●"/>
              <a:defRPr/>
            </a:lvl4pPr>
            <a:lvl5pPr marL="2286000" lvl="4" indent="-4673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00"/>
              <a:buChar char="○"/>
              <a:defRPr/>
            </a:lvl5pPr>
            <a:lvl6pPr marL="2743200" lvl="5" indent="-4673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00"/>
              <a:buChar char="■"/>
              <a:defRPr/>
            </a:lvl6pPr>
            <a:lvl7pPr marL="3200400" lvl="6" indent="-4673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00"/>
              <a:buChar char="●"/>
              <a:defRPr/>
            </a:lvl7pPr>
            <a:lvl8pPr marL="3657600" lvl="7" indent="-4673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00"/>
              <a:buChar char="○"/>
              <a:defRPr/>
            </a:lvl8pPr>
            <a:lvl9pPr marL="4114800" lvl="8" indent="-4673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38"/>
          <p:cNvSpPr txBox="1">
            <a:spLocks noGrp="1"/>
          </p:cNvSpPr>
          <p:nvPr>
            <p:ph type="sldNum" idx="12"/>
          </p:nvPr>
        </p:nvSpPr>
        <p:spPr>
          <a:xfrm>
            <a:off x="12454508" y="6855976"/>
            <a:ext cx="8067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100" tIns="4570100" rIns="4570100" bIns="45701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9"/>
          <p:cNvSpPr txBox="1">
            <a:spLocks noGrp="1"/>
          </p:cNvSpPr>
          <p:nvPr>
            <p:ph type="sldNum" idx="12"/>
          </p:nvPr>
        </p:nvSpPr>
        <p:spPr>
          <a:xfrm>
            <a:off x="12454508" y="6855976"/>
            <a:ext cx="8067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100" tIns="4570100" rIns="4570100" bIns="45701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0"/>
          <p:cNvSpPr txBox="1">
            <a:spLocks noGrp="1"/>
          </p:cNvSpPr>
          <p:nvPr>
            <p:ph type="ftr" idx="11"/>
          </p:nvPr>
        </p:nvSpPr>
        <p:spPr>
          <a:xfrm>
            <a:off x="4570170" y="7032752"/>
            <a:ext cx="43014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dt" idx="10"/>
          </p:nvPr>
        </p:nvSpPr>
        <p:spPr>
          <a:xfrm>
            <a:off x="672084" y="7032752"/>
            <a:ext cx="30915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40"/>
          <p:cNvSpPr txBox="1">
            <a:spLocks noGrp="1"/>
          </p:cNvSpPr>
          <p:nvPr>
            <p:ph type="sldNum" idx="12"/>
          </p:nvPr>
        </p:nvSpPr>
        <p:spPr>
          <a:xfrm>
            <a:off x="9678006" y="7032752"/>
            <a:ext cx="30915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0"/>
          <p:cNvSpPr txBox="1">
            <a:spLocks noGrp="1"/>
          </p:cNvSpPr>
          <p:nvPr>
            <p:ph type="title"/>
          </p:nvPr>
        </p:nvSpPr>
        <p:spPr>
          <a:xfrm>
            <a:off x="458199" y="654287"/>
            <a:ext cx="12525300" cy="8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100" tIns="4570100" rIns="4570100" bIns="45701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0"/>
          <p:cNvSpPr txBox="1">
            <a:spLocks noGrp="1"/>
          </p:cNvSpPr>
          <p:nvPr>
            <p:ph type="body" idx="1"/>
          </p:nvPr>
        </p:nvSpPr>
        <p:spPr>
          <a:xfrm>
            <a:off x="458199" y="1694397"/>
            <a:ext cx="12525300" cy="50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100" tIns="4570100" rIns="4570100" bIns="4570100" anchor="t" anchorCtr="0">
            <a:normAutofit/>
          </a:bodyPr>
          <a:lstStyle>
            <a:lvl1pPr marL="457200" lvl="0" indent="-5943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00"/>
              <a:buChar char="●"/>
              <a:defRPr/>
            </a:lvl1pPr>
            <a:lvl2pPr marL="914400" lvl="1" indent="-4673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00"/>
              <a:buChar char="○"/>
              <a:defRPr/>
            </a:lvl2pPr>
            <a:lvl3pPr marL="1371600" lvl="2" indent="-4673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00"/>
              <a:buChar char="■"/>
              <a:defRPr/>
            </a:lvl3pPr>
            <a:lvl4pPr marL="1828800" lvl="3" indent="-4673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00"/>
              <a:buChar char="●"/>
              <a:defRPr/>
            </a:lvl4pPr>
            <a:lvl5pPr marL="2286000" lvl="4" indent="-4673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00"/>
              <a:buChar char="○"/>
              <a:defRPr/>
            </a:lvl5pPr>
            <a:lvl6pPr marL="2743200" lvl="5" indent="-4673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00"/>
              <a:buChar char="■"/>
              <a:defRPr/>
            </a:lvl6pPr>
            <a:lvl7pPr marL="3200400" lvl="6" indent="-4673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00"/>
              <a:buChar char="●"/>
              <a:defRPr/>
            </a:lvl7pPr>
            <a:lvl8pPr marL="3657600" lvl="7" indent="-4673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00"/>
              <a:buChar char="○"/>
              <a:defRPr/>
            </a:lvl8pPr>
            <a:lvl9pPr marL="4114800" lvl="8" indent="-4673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sldNum" idx="12"/>
          </p:nvPr>
        </p:nvSpPr>
        <p:spPr>
          <a:xfrm>
            <a:off x="12454508" y="6855976"/>
            <a:ext cx="8067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100" tIns="4570100" rIns="4570100" bIns="45701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 txBox="1">
            <a:spLocks noGrp="1"/>
          </p:cNvSpPr>
          <p:nvPr>
            <p:ph type="title"/>
          </p:nvPr>
        </p:nvSpPr>
        <p:spPr>
          <a:xfrm>
            <a:off x="458199" y="3162232"/>
            <a:ext cx="12525300" cy="12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100" tIns="4570100" rIns="4570100" bIns="45701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00"/>
              <a:buNone/>
              <a:defRPr sz="180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00"/>
              <a:buNone/>
              <a:defRPr sz="180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00"/>
              <a:buNone/>
              <a:defRPr sz="180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00"/>
              <a:buNone/>
              <a:defRPr sz="180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00"/>
              <a:buNone/>
              <a:defRPr sz="180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00"/>
              <a:buNone/>
              <a:defRPr sz="180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00"/>
              <a:buNone/>
              <a:defRPr sz="180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00"/>
              <a:buNone/>
              <a:defRPr sz="180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00"/>
              <a:buNone/>
              <a:defRPr sz="180000"/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sldNum" idx="12"/>
          </p:nvPr>
        </p:nvSpPr>
        <p:spPr>
          <a:xfrm>
            <a:off x="12454508" y="6855976"/>
            <a:ext cx="8067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100" tIns="4570100" rIns="4570100" bIns="45701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2"/>
          <p:cNvSpPr txBox="1">
            <a:spLocks noGrp="1"/>
          </p:cNvSpPr>
          <p:nvPr>
            <p:ph type="title"/>
          </p:nvPr>
        </p:nvSpPr>
        <p:spPr>
          <a:xfrm>
            <a:off x="458199" y="654287"/>
            <a:ext cx="12525300" cy="8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100" tIns="4570100" rIns="4570100" bIns="45701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body" idx="1"/>
          </p:nvPr>
        </p:nvSpPr>
        <p:spPr>
          <a:xfrm>
            <a:off x="458199" y="1694397"/>
            <a:ext cx="5880000" cy="50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100" tIns="4570100" rIns="4570100" bIns="4570100" anchor="t" anchorCtr="0">
            <a:normAutofit/>
          </a:bodyPr>
          <a:lstStyle>
            <a:lvl1pPr marL="457200" lvl="0" indent="-4673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00"/>
              <a:buChar char="●"/>
              <a:defRPr sz="70000"/>
            </a:lvl1pPr>
            <a:lvl2pPr marL="914400" lvl="1" indent="-403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0"/>
              <a:buChar char="○"/>
              <a:defRPr sz="60000"/>
            </a:lvl2pPr>
            <a:lvl3pPr marL="1371600" lvl="2" indent="-403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0"/>
              <a:buChar char="■"/>
              <a:defRPr sz="60000"/>
            </a:lvl3pPr>
            <a:lvl4pPr marL="1828800" lvl="3" indent="-403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0"/>
              <a:buChar char="●"/>
              <a:defRPr sz="60000"/>
            </a:lvl4pPr>
            <a:lvl5pPr marL="2286000" lvl="4" indent="-403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0"/>
              <a:buChar char="○"/>
              <a:defRPr sz="60000"/>
            </a:lvl5pPr>
            <a:lvl6pPr marL="2743200" lvl="5" indent="-403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0"/>
              <a:buChar char="■"/>
              <a:defRPr sz="60000"/>
            </a:lvl6pPr>
            <a:lvl7pPr marL="3200400" lvl="6" indent="-403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0"/>
              <a:buChar char="●"/>
              <a:defRPr sz="60000"/>
            </a:lvl7pPr>
            <a:lvl8pPr marL="3657600" lvl="7" indent="-403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0"/>
              <a:buChar char="○"/>
              <a:defRPr sz="60000"/>
            </a:lvl8pPr>
            <a:lvl9pPr marL="4114800" lvl="8" indent="-403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0"/>
              <a:buChar char="■"/>
              <a:defRPr sz="60000"/>
            </a:lvl9pPr>
          </a:lstStyle>
          <a:p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body" idx="2"/>
          </p:nvPr>
        </p:nvSpPr>
        <p:spPr>
          <a:xfrm>
            <a:off x="7103625" y="1694397"/>
            <a:ext cx="5880000" cy="50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100" tIns="4570100" rIns="4570100" bIns="4570100" anchor="t" anchorCtr="0">
            <a:normAutofit/>
          </a:bodyPr>
          <a:lstStyle>
            <a:lvl1pPr marL="457200" lvl="0" indent="-4673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00"/>
              <a:buChar char="●"/>
              <a:defRPr sz="70000"/>
            </a:lvl1pPr>
            <a:lvl2pPr marL="914400" lvl="1" indent="-403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0"/>
              <a:buChar char="○"/>
              <a:defRPr sz="60000"/>
            </a:lvl2pPr>
            <a:lvl3pPr marL="1371600" lvl="2" indent="-403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0"/>
              <a:buChar char="■"/>
              <a:defRPr sz="60000"/>
            </a:lvl3pPr>
            <a:lvl4pPr marL="1828800" lvl="3" indent="-403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0"/>
              <a:buChar char="●"/>
              <a:defRPr sz="60000"/>
            </a:lvl4pPr>
            <a:lvl5pPr marL="2286000" lvl="4" indent="-403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0"/>
              <a:buChar char="○"/>
              <a:defRPr sz="60000"/>
            </a:lvl5pPr>
            <a:lvl6pPr marL="2743200" lvl="5" indent="-403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0"/>
              <a:buChar char="■"/>
              <a:defRPr sz="60000"/>
            </a:lvl6pPr>
            <a:lvl7pPr marL="3200400" lvl="6" indent="-403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0"/>
              <a:buChar char="●"/>
              <a:defRPr sz="60000"/>
            </a:lvl7pPr>
            <a:lvl8pPr marL="3657600" lvl="7" indent="-403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0"/>
              <a:buChar char="○"/>
              <a:defRPr sz="60000"/>
            </a:lvl8pPr>
            <a:lvl9pPr marL="4114800" lvl="8" indent="-403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0"/>
              <a:buChar char="■"/>
              <a:defRPr sz="60000"/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sldNum" idx="12"/>
          </p:nvPr>
        </p:nvSpPr>
        <p:spPr>
          <a:xfrm>
            <a:off x="12454508" y="6855976"/>
            <a:ext cx="8067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100" tIns="4570100" rIns="4570100" bIns="45701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>
            <a:spLocks noGrp="1"/>
          </p:cNvSpPr>
          <p:nvPr>
            <p:ph type="title"/>
          </p:nvPr>
        </p:nvSpPr>
        <p:spPr>
          <a:xfrm>
            <a:off x="458199" y="654287"/>
            <a:ext cx="12525300" cy="8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100" tIns="4570100" rIns="4570100" bIns="45701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sldNum" idx="12"/>
          </p:nvPr>
        </p:nvSpPr>
        <p:spPr>
          <a:xfrm>
            <a:off x="12454508" y="6855976"/>
            <a:ext cx="8067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100" tIns="4570100" rIns="4570100" bIns="45701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 txBox="1">
            <a:spLocks noGrp="1"/>
          </p:cNvSpPr>
          <p:nvPr>
            <p:ph type="title"/>
          </p:nvPr>
        </p:nvSpPr>
        <p:spPr>
          <a:xfrm>
            <a:off x="458199" y="816857"/>
            <a:ext cx="4127700" cy="11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100" tIns="4570100" rIns="4570100" bIns="45701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0"/>
              <a:buNone/>
              <a:defRPr sz="120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0"/>
              <a:buNone/>
              <a:defRPr sz="120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0"/>
              <a:buNone/>
              <a:defRPr sz="120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0"/>
              <a:buNone/>
              <a:defRPr sz="120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0"/>
              <a:buNone/>
              <a:defRPr sz="120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0"/>
              <a:buNone/>
              <a:defRPr sz="120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0"/>
              <a:buNone/>
              <a:defRPr sz="120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0"/>
              <a:buNone/>
              <a:defRPr sz="120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0"/>
              <a:buNone/>
              <a:defRPr sz="120000"/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body" idx="1"/>
          </p:nvPr>
        </p:nvSpPr>
        <p:spPr>
          <a:xfrm>
            <a:off x="458199" y="2043024"/>
            <a:ext cx="4127700" cy="46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100" tIns="4570100" rIns="4570100" bIns="4570100" anchor="t" anchorCtr="0">
            <a:normAutofit/>
          </a:bodyPr>
          <a:lstStyle>
            <a:lvl1pPr marL="457200" lvl="0" indent="-403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0"/>
              <a:buChar char="●"/>
              <a:defRPr sz="60000"/>
            </a:lvl1pPr>
            <a:lvl2pPr marL="914400" lvl="1" indent="-403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0"/>
              <a:buChar char="○"/>
              <a:defRPr sz="60000"/>
            </a:lvl2pPr>
            <a:lvl3pPr marL="1371600" lvl="2" indent="-403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0"/>
              <a:buChar char="■"/>
              <a:defRPr sz="60000"/>
            </a:lvl3pPr>
            <a:lvl4pPr marL="1828800" lvl="3" indent="-403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0"/>
              <a:buChar char="●"/>
              <a:defRPr sz="60000"/>
            </a:lvl4pPr>
            <a:lvl5pPr marL="2286000" lvl="4" indent="-403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0"/>
              <a:buChar char="○"/>
              <a:defRPr sz="60000"/>
            </a:lvl5pPr>
            <a:lvl6pPr marL="2743200" lvl="5" indent="-403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0"/>
              <a:buChar char="■"/>
              <a:defRPr sz="60000"/>
            </a:lvl6pPr>
            <a:lvl7pPr marL="3200400" lvl="6" indent="-403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0"/>
              <a:buChar char="●"/>
              <a:defRPr sz="60000"/>
            </a:lvl7pPr>
            <a:lvl8pPr marL="3657600" lvl="7" indent="-403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0"/>
              <a:buChar char="○"/>
              <a:defRPr sz="60000"/>
            </a:lvl8pPr>
            <a:lvl9pPr marL="4114800" lvl="8" indent="-403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0"/>
              <a:buChar char="■"/>
              <a:defRPr sz="60000"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sldNum" idx="12"/>
          </p:nvPr>
        </p:nvSpPr>
        <p:spPr>
          <a:xfrm>
            <a:off x="12454508" y="6855976"/>
            <a:ext cx="8067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100" tIns="4570100" rIns="4570100" bIns="45701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5"/>
          <p:cNvSpPr txBox="1">
            <a:spLocks noGrp="1"/>
          </p:cNvSpPr>
          <p:nvPr>
            <p:ph type="title"/>
          </p:nvPr>
        </p:nvSpPr>
        <p:spPr>
          <a:xfrm>
            <a:off x="720667" y="661822"/>
            <a:ext cx="9360600" cy="6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100" tIns="4570100" rIns="4570100" bIns="45701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9900"/>
              <a:buNone/>
              <a:defRPr sz="239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9900"/>
              <a:buNone/>
              <a:defRPr sz="239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9900"/>
              <a:buNone/>
              <a:defRPr sz="239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9900"/>
              <a:buNone/>
              <a:defRPr sz="239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9900"/>
              <a:buNone/>
              <a:defRPr sz="239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9900"/>
              <a:buNone/>
              <a:defRPr sz="239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9900"/>
              <a:buNone/>
              <a:defRPr sz="239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9900"/>
              <a:buNone/>
              <a:defRPr sz="239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9900"/>
              <a:buNone/>
              <a:defRPr sz="239900"/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sldNum" idx="12"/>
          </p:nvPr>
        </p:nvSpPr>
        <p:spPr>
          <a:xfrm>
            <a:off x="12454508" y="6855976"/>
            <a:ext cx="8067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100" tIns="4570100" rIns="4570100" bIns="45701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6"/>
          <p:cNvSpPr/>
          <p:nvPr/>
        </p:nvSpPr>
        <p:spPr>
          <a:xfrm>
            <a:off x="6720838" y="-184"/>
            <a:ext cx="6720900" cy="7562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70100" tIns="4570100" rIns="4570100" bIns="4570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6"/>
          <p:cNvSpPr txBox="1">
            <a:spLocks noGrp="1"/>
          </p:cNvSpPr>
          <p:nvPr>
            <p:ph type="title"/>
          </p:nvPr>
        </p:nvSpPr>
        <p:spPr>
          <a:xfrm>
            <a:off x="390285" y="1813044"/>
            <a:ext cx="5946300" cy="21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100" tIns="4570100" rIns="4570100" bIns="45701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9900"/>
              <a:buNone/>
              <a:defRPr sz="209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9900"/>
              <a:buNone/>
              <a:defRPr sz="209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9900"/>
              <a:buNone/>
              <a:defRPr sz="209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9900"/>
              <a:buNone/>
              <a:defRPr sz="209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9900"/>
              <a:buNone/>
              <a:defRPr sz="209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9900"/>
              <a:buNone/>
              <a:defRPr sz="209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9900"/>
              <a:buNone/>
              <a:defRPr sz="209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9900"/>
              <a:buNone/>
              <a:defRPr sz="209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9900"/>
              <a:buNone/>
              <a:defRPr sz="209900"/>
            </a:lvl9pPr>
          </a:lstStyle>
          <a:p>
            <a:endParaRPr/>
          </a:p>
        </p:txBody>
      </p:sp>
      <p:sp>
        <p:nvSpPr>
          <p:cNvPr id="38" name="Google Shape;38;p36"/>
          <p:cNvSpPr txBox="1">
            <a:spLocks noGrp="1"/>
          </p:cNvSpPr>
          <p:nvPr>
            <p:ph type="subTitle" idx="1"/>
          </p:nvPr>
        </p:nvSpPr>
        <p:spPr>
          <a:xfrm>
            <a:off x="390285" y="4121150"/>
            <a:ext cx="59463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100" tIns="4570100" rIns="4570100" bIns="45701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0"/>
              <a:buNone/>
              <a:defRPr sz="10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0"/>
              <a:buNone/>
              <a:defRPr sz="10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0"/>
              <a:buNone/>
              <a:defRPr sz="10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0"/>
              <a:buNone/>
              <a:defRPr sz="10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0"/>
              <a:buNone/>
              <a:defRPr sz="10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0"/>
              <a:buNone/>
              <a:defRPr sz="10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0"/>
              <a:buNone/>
              <a:defRPr sz="10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0"/>
              <a:buNone/>
              <a:defRPr sz="10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0"/>
              <a:buNone/>
              <a:defRPr sz="105000"/>
            </a:lvl9pPr>
          </a:lstStyle>
          <a:p>
            <a:endParaRPr/>
          </a:p>
        </p:txBody>
      </p:sp>
      <p:sp>
        <p:nvSpPr>
          <p:cNvPr id="39" name="Google Shape;39;p36"/>
          <p:cNvSpPr txBox="1">
            <a:spLocks noGrp="1"/>
          </p:cNvSpPr>
          <p:nvPr>
            <p:ph type="body" idx="2"/>
          </p:nvPr>
        </p:nvSpPr>
        <p:spPr>
          <a:xfrm>
            <a:off x="7261062" y="1064553"/>
            <a:ext cx="5640300" cy="54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100" tIns="4570100" rIns="4570100" bIns="4570100" anchor="ctr" anchorCtr="0">
            <a:normAutofit/>
          </a:bodyPr>
          <a:lstStyle>
            <a:lvl1pPr marL="457200" lvl="0" indent="-5943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00"/>
              <a:buChar char="●"/>
              <a:defRPr/>
            </a:lvl1pPr>
            <a:lvl2pPr marL="914400" lvl="1" indent="-4673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00"/>
              <a:buChar char="○"/>
              <a:defRPr/>
            </a:lvl2pPr>
            <a:lvl3pPr marL="1371600" lvl="2" indent="-4673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00"/>
              <a:buChar char="■"/>
              <a:defRPr/>
            </a:lvl3pPr>
            <a:lvl4pPr marL="1828800" lvl="3" indent="-4673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00"/>
              <a:buChar char="●"/>
              <a:defRPr/>
            </a:lvl4pPr>
            <a:lvl5pPr marL="2286000" lvl="4" indent="-4673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00"/>
              <a:buChar char="○"/>
              <a:defRPr/>
            </a:lvl5pPr>
            <a:lvl6pPr marL="2743200" lvl="5" indent="-4673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00"/>
              <a:buChar char="■"/>
              <a:defRPr/>
            </a:lvl6pPr>
            <a:lvl7pPr marL="3200400" lvl="6" indent="-4673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00"/>
              <a:buChar char="●"/>
              <a:defRPr/>
            </a:lvl7pPr>
            <a:lvl8pPr marL="3657600" lvl="7" indent="-4673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00"/>
              <a:buChar char="○"/>
              <a:defRPr/>
            </a:lvl8pPr>
            <a:lvl9pPr marL="4114800" lvl="8" indent="-4673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36"/>
          <p:cNvSpPr txBox="1">
            <a:spLocks noGrp="1"/>
          </p:cNvSpPr>
          <p:nvPr>
            <p:ph type="sldNum" idx="12"/>
          </p:nvPr>
        </p:nvSpPr>
        <p:spPr>
          <a:xfrm>
            <a:off x="12454508" y="6855976"/>
            <a:ext cx="8067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100" tIns="4570100" rIns="4570100" bIns="45701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7"/>
          <p:cNvSpPr txBox="1">
            <a:spLocks noGrp="1"/>
          </p:cNvSpPr>
          <p:nvPr>
            <p:ph type="body" idx="1"/>
          </p:nvPr>
        </p:nvSpPr>
        <p:spPr>
          <a:xfrm>
            <a:off x="458199" y="6219895"/>
            <a:ext cx="8818200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100" tIns="4570100" rIns="4570100" bIns="45701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37"/>
          <p:cNvSpPr txBox="1">
            <a:spLocks noGrp="1"/>
          </p:cNvSpPr>
          <p:nvPr>
            <p:ph type="sldNum" idx="12"/>
          </p:nvPr>
        </p:nvSpPr>
        <p:spPr>
          <a:xfrm>
            <a:off x="12454508" y="6855976"/>
            <a:ext cx="8067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100" tIns="4570100" rIns="4570100" bIns="45701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title"/>
          </p:nvPr>
        </p:nvSpPr>
        <p:spPr>
          <a:xfrm>
            <a:off x="458199" y="654287"/>
            <a:ext cx="12525300" cy="8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100" tIns="4570100" rIns="4570100" bIns="45701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0"/>
              <a:buFont typeface="Arial"/>
              <a:buNone/>
              <a:defRPr sz="14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0"/>
              <a:buFont typeface="Arial"/>
              <a:buNone/>
              <a:defRPr sz="14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0"/>
              <a:buFont typeface="Arial"/>
              <a:buNone/>
              <a:defRPr sz="14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0"/>
              <a:buFont typeface="Arial"/>
              <a:buNone/>
              <a:defRPr sz="14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0"/>
              <a:buFont typeface="Arial"/>
              <a:buNone/>
              <a:defRPr sz="14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0"/>
              <a:buFont typeface="Arial"/>
              <a:buNone/>
              <a:defRPr sz="14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0"/>
              <a:buFont typeface="Arial"/>
              <a:buNone/>
              <a:defRPr sz="14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0"/>
              <a:buFont typeface="Arial"/>
              <a:buNone/>
              <a:defRPr sz="14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0"/>
              <a:buFont typeface="Arial"/>
              <a:buNone/>
              <a:defRPr sz="14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8"/>
          <p:cNvSpPr txBox="1">
            <a:spLocks noGrp="1"/>
          </p:cNvSpPr>
          <p:nvPr>
            <p:ph type="body" idx="1"/>
          </p:nvPr>
        </p:nvSpPr>
        <p:spPr>
          <a:xfrm>
            <a:off x="458199" y="1694397"/>
            <a:ext cx="12525300" cy="50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100" tIns="4570100" rIns="4570100" bIns="4570100" anchor="t" anchorCtr="0">
            <a:normAutofit/>
          </a:bodyPr>
          <a:lstStyle>
            <a:lvl1pPr marL="457200" marR="0" lvl="0" indent="-5943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0"/>
              <a:buFont typeface="Arial"/>
              <a:buChar char="●"/>
              <a:defRPr sz="9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73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0"/>
              <a:buFont typeface="Arial"/>
              <a:buChar char="○"/>
              <a:defRPr sz="7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673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0"/>
              <a:buFont typeface="Arial"/>
              <a:buChar char="■"/>
              <a:defRPr sz="7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673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0"/>
              <a:buFont typeface="Arial"/>
              <a:buChar char="●"/>
              <a:defRPr sz="7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673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0"/>
              <a:buFont typeface="Arial"/>
              <a:buChar char="○"/>
              <a:defRPr sz="7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673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0"/>
              <a:buFont typeface="Arial"/>
              <a:buChar char="■"/>
              <a:defRPr sz="7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673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0"/>
              <a:buFont typeface="Arial"/>
              <a:buChar char="●"/>
              <a:defRPr sz="7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673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0"/>
              <a:buFont typeface="Arial"/>
              <a:buChar char="○"/>
              <a:defRPr sz="7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673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0"/>
              <a:buFont typeface="Arial"/>
              <a:buChar char="■"/>
              <a:defRPr sz="7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8"/>
          <p:cNvSpPr txBox="1">
            <a:spLocks noGrp="1"/>
          </p:cNvSpPr>
          <p:nvPr>
            <p:ph type="sldNum" idx="12"/>
          </p:nvPr>
        </p:nvSpPr>
        <p:spPr>
          <a:xfrm>
            <a:off x="12454508" y="6855976"/>
            <a:ext cx="8067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100" tIns="4570100" rIns="4570100" bIns="45701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0"/>
              <a:buFont typeface="Arial"/>
              <a:buNone/>
              <a:defRPr sz="50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8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.polimi.i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microsoft.com/office/2018/10/relationships/comments" Target="../comments/modernComment_114_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design.polimi.it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3189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/>
          <p:nvPr/>
        </p:nvSpPr>
        <p:spPr>
          <a:xfrm>
            <a:off x="11079639" y="6815777"/>
            <a:ext cx="19422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INFORMATION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1" u="sng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www.design.polimi.it</a:t>
            </a:r>
            <a:endParaRPr sz="1400" b="0" i="1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9" name="Google Shape;59;p1"/>
          <p:cNvPicPr preferRelativeResize="0"/>
          <p:nvPr/>
        </p:nvPicPr>
        <p:blipFill rotWithShape="1">
          <a:blip r:embed="rId4">
            <a:alphaModFix/>
          </a:blip>
          <a:srcRect l="50001" b="47524"/>
          <a:stretch/>
        </p:blipFill>
        <p:spPr>
          <a:xfrm>
            <a:off x="0" y="3557050"/>
            <a:ext cx="3816150" cy="40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 rotWithShape="1">
          <a:blip r:embed="rId4">
            <a:alphaModFix/>
          </a:blip>
          <a:srcRect t="50000" r="50041"/>
          <a:stretch/>
        </p:blipFill>
        <p:spPr>
          <a:xfrm>
            <a:off x="9628394" y="0"/>
            <a:ext cx="3812970" cy="381614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"/>
          <p:cNvSpPr txBox="1"/>
          <p:nvPr/>
        </p:nvSpPr>
        <p:spPr>
          <a:xfrm>
            <a:off x="2369706" y="3172577"/>
            <a:ext cx="115023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0"/>
              <a:buFont typeface="Arial"/>
              <a:buNone/>
            </a:pPr>
            <a:r>
              <a:rPr lang="it-IT" sz="1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Day 2022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2106238" y="1866475"/>
            <a:ext cx="92292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it-IT" sz="1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Open</a:t>
            </a:r>
            <a:endParaRPr sz="1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3914512" y="4964450"/>
            <a:ext cx="10532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t-IT" sz="4000" b="0" u="none" strike="noStrike" cap="none" dirty="0">
                <a:solidFill>
                  <a:srgbClr val="000000"/>
                </a:solidFill>
                <a:latin typeface="+mj-lt"/>
                <a:ea typeface="Georgia"/>
                <a:cs typeface="Georgia"/>
                <a:sym typeface="Georgia"/>
              </a:rPr>
              <a:t>Scuola del Design</a:t>
            </a:r>
            <a:endParaRPr sz="4000" b="0" u="none" strike="noStrike" cap="none" dirty="0">
              <a:solidFill>
                <a:srgbClr val="000000"/>
              </a:solidFill>
              <a:latin typeface="+mj-lt"/>
              <a:ea typeface="Georgia"/>
              <a:cs typeface="Georgia"/>
              <a:sym typeface="Georgia"/>
            </a:endParaRPr>
          </a:p>
        </p:txBody>
      </p:sp>
      <p:pic>
        <p:nvPicPr>
          <p:cNvPr id="64" name="Google Shape;64;p1"/>
          <p:cNvPicPr preferRelativeResize="0"/>
          <p:nvPr/>
        </p:nvPicPr>
        <p:blipFill rotWithShape="1">
          <a:blip r:embed="rId5">
            <a:alphaModFix/>
          </a:blip>
          <a:srcRect b="42790"/>
          <a:stretch/>
        </p:blipFill>
        <p:spPr>
          <a:xfrm>
            <a:off x="231875" y="231876"/>
            <a:ext cx="2811550" cy="113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"/>
          <p:cNvSpPr txBox="1"/>
          <p:nvPr/>
        </p:nvSpPr>
        <p:spPr>
          <a:xfrm>
            <a:off x="1160474" y="629900"/>
            <a:ext cx="8614500" cy="474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it-IT" sz="3000" b="1" dirty="0" err="1"/>
              <a:t>Prerequisites</a:t>
            </a:r>
            <a:r>
              <a:rPr lang="it-IT" b="1" dirty="0"/>
              <a:t> </a:t>
            </a:r>
            <a:endParaRPr sz="3000" b="1" dirty="0">
              <a:solidFill>
                <a:srgbClr val="231F20"/>
              </a:solidFill>
            </a:endParaRPr>
          </a:p>
        </p:txBody>
      </p:sp>
      <p:pic>
        <p:nvPicPr>
          <p:cNvPr id="133" name="Google Shape;13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87107" y="3788155"/>
            <a:ext cx="7632291" cy="763229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0"/>
          <p:cNvSpPr txBox="1"/>
          <p:nvPr/>
        </p:nvSpPr>
        <p:spPr>
          <a:xfrm>
            <a:off x="2152365" y="1279060"/>
            <a:ext cx="9863524" cy="4708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it-IT" sz="2000" b="1" dirty="0">
                <a:solidFill>
                  <a:srgbClr val="DC3189"/>
                </a:solidFill>
                <a:latin typeface="+mj-lt"/>
              </a:rPr>
              <a:t>In </a:t>
            </a:r>
            <a:r>
              <a:rPr lang="it-IT" sz="2000" b="1" dirty="0" err="1">
                <a:solidFill>
                  <a:srgbClr val="DC3189"/>
                </a:solidFill>
                <a:latin typeface="+mj-lt"/>
              </a:rPr>
              <a:t>order</a:t>
            </a:r>
            <a:r>
              <a:rPr lang="it-IT" sz="2000" b="1" dirty="0">
                <a:solidFill>
                  <a:srgbClr val="DC3189"/>
                </a:solidFill>
                <a:latin typeface="+mj-lt"/>
              </a:rPr>
              <a:t> to be </a:t>
            </a:r>
            <a:r>
              <a:rPr lang="it-IT" sz="2000" b="1" dirty="0" err="1">
                <a:solidFill>
                  <a:srgbClr val="DC3189"/>
                </a:solidFill>
                <a:latin typeface="+mj-lt"/>
              </a:rPr>
              <a:t>admitted</a:t>
            </a:r>
            <a:r>
              <a:rPr lang="it-IT" sz="2000" b="1" dirty="0">
                <a:solidFill>
                  <a:srgbClr val="DC3189"/>
                </a:solidFill>
                <a:latin typeface="+mj-lt"/>
              </a:rPr>
              <a:t> to the </a:t>
            </a:r>
            <a:r>
              <a:rPr lang="it-IT" sz="2000" b="1" dirty="0" err="1">
                <a:solidFill>
                  <a:srgbClr val="DC3189"/>
                </a:solidFill>
                <a:latin typeface="+mj-lt"/>
              </a:rPr>
              <a:t>assessment</a:t>
            </a:r>
            <a:r>
              <a:rPr lang="it-IT" sz="2000" b="1" dirty="0">
                <a:solidFill>
                  <a:srgbClr val="DC3189"/>
                </a:solidFill>
                <a:latin typeface="+mj-lt"/>
              </a:rPr>
              <a:t> procedure:</a:t>
            </a:r>
            <a:endParaRPr sz="2000" dirty="0">
              <a:solidFill>
                <a:srgbClr val="DC3189"/>
              </a:solidFill>
              <a:latin typeface="+mj-l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D60093"/>
              </a:solidFill>
              <a:latin typeface="+mj-lt"/>
            </a:endParaRPr>
          </a:p>
          <a:p>
            <a:pPr algn="just"/>
            <a:endParaRPr lang="it-IT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+mj-lt"/>
              </a:rPr>
              <a:t>graduate/undergraduate applicants </a:t>
            </a:r>
            <a:r>
              <a:rPr lang="en-US" sz="2000" b="1" dirty="0">
                <a:solidFill>
                  <a:schemeClr val="dk1"/>
                </a:solidFill>
                <a:latin typeface="+mj-lt"/>
              </a:rPr>
              <a:t>from the </a:t>
            </a:r>
            <a:r>
              <a:rPr lang="en-US" sz="2000" b="1" dirty="0" err="1">
                <a:solidFill>
                  <a:schemeClr val="dk1"/>
                </a:solidFill>
                <a:latin typeface="+mj-lt"/>
              </a:rPr>
              <a:t>Politecnico</a:t>
            </a:r>
            <a:r>
              <a:rPr lang="en-US" sz="2000" b="1" dirty="0">
                <a:solidFill>
                  <a:schemeClr val="dk1"/>
                </a:solidFill>
                <a:latin typeface="+mj-lt"/>
              </a:rPr>
              <a:t> di Milano </a:t>
            </a:r>
            <a:r>
              <a:rPr lang="en-US" sz="2000" dirty="0">
                <a:solidFill>
                  <a:schemeClr val="dk1"/>
                </a:solidFill>
                <a:latin typeface="+mj-lt"/>
              </a:rPr>
              <a:t>must have a weighted average of / greater than </a:t>
            </a:r>
            <a:r>
              <a:rPr lang="en-US" sz="2000" b="1" dirty="0">
                <a:solidFill>
                  <a:schemeClr val="dk1"/>
                </a:solidFill>
                <a:latin typeface="+mj-lt"/>
              </a:rPr>
              <a:t>23/30</a:t>
            </a:r>
            <a:r>
              <a:rPr lang="en-US" sz="2000" dirty="0">
                <a:solidFill>
                  <a:schemeClr val="dk1"/>
                </a:solidFill>
                <a:latin typeface="+mj-lt"/>
              </a:rPr>
              <a:t> (calculated at the time of application); </a:t>
            </a:r>
          </a:p>
          <a:p>
            <a:pPr algn="just"/>
            <a:endParaRPr lang="en-US" sz="2000" dirty="0">
              <a:solidFill>
                <a:schemeClr val="dk1"/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+mj-lt"/>
              </a:rPr>
              <a:t>graduate/undergraduate applicants </a:t>
            </a:r>
            <a:r>
              <a:rPr lang="en-US" sz="2000" b="1" dirty="0">
                <a:solidFill>
                  <a:schemeClr val="dk1"/>
                </a:solidFill>
                <a:latin typeface="+mj-lt"/>
              </a:rPr>
              <a:t>from other universities </a:t>
            </a:r>
            <a:r>
              <a:rPr lang="en-US" sz="2000" dirty="0">
                <a:solidFill>
                  <a:schemeClr val="dk1"/>
                </a:solidFill>
                <a:latin typeface="+mj-lt"/>
              </a:rPr>
              <a:t>must have a weighted average of / greater than </a:t>
            </a:r>
            <a:r>
              <a:rPr lang="en-US" sz="2000" b="1" dirty="0">
                <a:solidFill>
                  <a:srgbClr val="E359A0"/>
                </a:solidFill>
                <a:latin typeface="+mj-lt"/>
              </a:rPr>
              <a:t>25/30</a:t>
            </a:r>
            <a:r>
              <a:rPr lang="en-US" sz="2000" dirty="0">
                <a:solidFill>
                  <a:schemeClr val="dk1"/>
                </a:solidFill>
                <a:latin typeface="+mj-lt"/>
              </a:rPr>
              <a:t> (calculated at the time of application);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dk1"/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+mj-lt"/>
              </a:rPr>
              <a:t>undergraduate applicants must have earned at least </a:t>
            </a:r>
            <a:r>
              <a:rPr lang="en-US" sz="2000" b="1" dirty="0">
                <a:solidFill>
                  <a:schemeClr val="dk1"/>
                </a:solidFill>
                <a:latin typeface="+mj-lt"/>
              </a:rPr>
              <a:t>145 ECTS </a:t>
            </a:r>
            <a:r>
              <a:rPr lang="en-US" sz="2000" dirty="0">
                <a:solidFill>
                  <a:schemeClr val="dk1"/>
                </a:solidFill>
                <a:latin typeface="+mj-lt"/>
              </a:rPr>
              <a:t>credits, excluding the final examination, by the date of submission of the application;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dk1"/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+mj-lt"/>
              </a:rPr>
              <a:t>applicants must have an appropriate English language certificate;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dk1"/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+mj-lt"/>
              </a:rPr>
              <a:t>applicants must upload the required documents, within the application deadline.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87107" y="3788155"/>
            <a:ext cx="7632291" cy="763229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1"/>
          <p:cNvSpPr txBox="1"/>
          <p:nvPr/>
        </p:nvSpPr>
        <p:spPr>
          <a:xfrm>
            <a:off x="1160474" y="629900"/>
            <a:ext cx="86145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 dirty="0" err="1">
                <a:solidFill>
                  <a:srgbClr val="231F20"/>
                </a:solidFill>
              </a:rPr>
              <a:t>Alert</a:t>
            </a:r>
            <a:r>
              <a:rPr lang="it-IT" sz="3000" b="1" dirty="0">
                <a:solidFill>
                  <a:srgbClr val="231F20"/>
                </a:solidFill>
              </a:rPr>
              <a:t>!</a:t>
            </a:r>
            <a:endParaRPr sz="3000" b="1" dirty="0">
              <a:solidFill>
                <a:srgbClr val="231F20"/>
              </a:solidFill>
            </a:endParaRPr>
          </a:p>
        </p:txBody>
      </p:sp>
      <p:sp>
        <p:nvSpPr>
          <p:cNvPr id="143" name="Google Shape;143;p11"/>
          <p:cNvSpPr txBox="1"/>
          <p:nvPr/>
        </p:nvSpPr>
        <p:spPr>
          <a:xfrm>
            <a:off x="1093395" y="1484827"/>
            <a:ext cx="112530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/>
            <a:r>
              <a:rPr lang="en-US" sz="2000" dirty="0">
                <a:latin typeface="+mj-lt"/>
              </a:rPr>
              <a:t>An appropriate English language certificate must be uploaded online </a:t>
            </a:r>
            <a:r>
              <a:rPr lang="en-US" sz="2000" b="1" dirty="0">
                <a:solidFill>
                  <a:srgbClr val="E359A0"/>
                </a:solidFill>
                <a:latin typeface="+mj-lt"/>
              </a:rPr>
              <a:t>within the application deadline</a:t>
            </a:r>
            <a:r>
              <a:rPr lang="en-US" sz="2000" dirty="0">
                <a:latin typeface="+mj-lt"/>
              </a:rPr>
              <a:t>. </a:t>
            </a:r>
            <a:r>
              <a:rPr lang="en-US" sz="2000" b="1" dirty="0">
                <a:latin typeface="+mj-lt"/>
              </a:rPr>
              <a:t>Applicants not providing any of the following English certifications will not be admitted to the assessment procedure.</a:t>
            </a:r>
            <a:endParaRPr sz="2000" b="1" dirty="0">
              <a:solidFill>
                <a:schemeClr val="dk1"/>
              </a:solidFill>
              <a:latin typeface="+mj-lt"/>
              <a:ea typeface="Georgia"/>
              <a:cs typeface="Georgia"/>
              <a:sym typeface="Georgia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AC71043-1553-47D3-A6D1-2083B3D6C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474" y="2746491"/>
            <a:ext cx="11185921" cy="33699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3189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"/>
          <p:cNvSpPr txBox="1"/>
          <p:nvPr/>
        </p:nvSpPr>
        <p:spPr>
          <a:xfrm>
            <a:off x="2067997" y="3976783"/>
            <a:ext cx="10532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it-IT" sz="1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04.</a:t>
            </a:r>
            <a:endParaRPr sz="1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16146" y="3557046"/>
            <a:ext cx="7632291" cy="7632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8393" y="-3816145"/>
            <a:ext cx="7632291" cy="763229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2"/>
          <p:cNvSpPr txBox="1"/>
          <p:nvPr/>
        </p:nvSpPr>
        <p:spPr>
          <a:xfrm>
            <a:off x="2067997" y="5851591"/>
            <a:ext cx="12805500" cy="2641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2029460" lvl="0" indent="0" algn="r" rtl="0">
              <a:lnSpc>
                <a:spcPct val="100000"/>
              </a:lnSpc>
              <a:spcBef>
                <a:spcPts val="1265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it-IT" sz="7200" b="0" i="1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Required</a:t>
            </a:r>
            <a:r>
              <a:rPr lang="it-IT" sz="7200" b="0" i="1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it-IT" sz="7200" b="0" i="1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Documents</a:t>
            </a:r>
            <a:endParaRPr sz="7200" b="0" i="1" u="none" strike="noStrike" cap="none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2065" marR="2029460" lvl="0" indent="0" algn="l" rtl="0">
              <a:lnSpc>
                <a:spcPct val="100000"/>
              </a:lnSpc>
              <a:spcBef>
                <a:spcPts val="1265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endParaRPr sz="7200" b="0" i="1" u="none" strike="noStrike" cap="none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87107" y="3788155"/>
            <a:ext cx="7632291" cy="763229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3"/>
          <p:cNvSpPr/>
          <p:nvPr/>
        </p:nvSpPr>
        <p:spPr>
          <a:xfrm>
            <a:off x="1372590" y="1426954"/>
            <a:ext cx="10971810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US" sz="2000" b="1" dirty="0">
                <a:solidFill>
                  <a:schemeClr val="dk1"/>
                </a:solidFill>
                <a:latin typeface="+mj-lt"/>
              </a:rPr>
              <a:t>The documents required for the application’s assessment process </a:t>
            </a:r>
            <a:r>
              <a:rPr lang="it-IT" sz="2000" b="1" dirty="0">
                <a:solidFill>
                  <a:schemeClr val="dk1"/>
                </a:solidFill>
                <a:latin typeface="+mj-lt"/>
              </a:rPr>
              <a:t>are</a:t>
            </a:r>
            <a:r>
              <a:rPr lang="it-IT" sz="2000" b="1" i="0" u="none" strike="noStrike" cap="none" dirty="0">
                <a:solidFill>
                  <a:schemeClr val="dk1"/>
                </a:solidFill>
                <a:latin typeface="+mj-lt"/>
              </a:rPr>
              <a:t>:</a:t>
            </a:r>
            <a:endParaRPr sz="2000" dirty="0">
              <a:solidFill>
                <a:schemeClr val="dk1"/>
              </a:solidFill>
              <a:latin typeface="+mj-l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+mj-lt"/>
              <a:ea typeface="Georgia"/>
              <a:cs typeface="Georgia"/>
              <a:sym typeface="Georgia"/>
            </a:endParaRPr>
          </a:p>
          <a:p>
            <a:pPr algn="just"/>
            <a:r>
              <a:rPr lang="it-IT" sz="2000" b="1" dirty="0">
                <a:solidFill>
                  <a:srgbClr val="DC3189"/>
                </a:solidFill>
                <a:latin typeface="+mj-lt"/>
              </a:rPr>
              <a:t>Projects’ portfolio 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max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20 MB, pdf file </a:t>
            </a:r>
            <a:r>
              <a:rPr lang="it-IT" sz="2000" i="0" u="none" strike="noStrike" cap="none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You</a:t>
            </a:r>
            <a:r>
              <a:rPr lang="it-IT" sz="2000" i="0" u="none" strike="noStrike" cap="none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can </a:t>
            </a:r>
            <a:r>
              <a:rPr lang="it-IT" sz="2000" i="0" u="none" strike="noStrike" cap="none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choose</a:t>
            </a:r>
            <a:r>
              <a:rPr lang="it-IT" sz="2000" i="0" u="none" strike="noStrike" cap="none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the graphic format </a:t>
            </a:r>
            <a:r>
              <a:rPr lang="it-IT" sz="2000" i="0" u="none" strike="noStrike" cap="none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you</a:t>
            </a:r>
            <a:r>
              <a:rPr lang="it-IT" sz="2000" i="0" u="none" strike="noStrike" cap="none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</a:t>
            </a:r>
            <a:r>
              <a:rPr lang="it-IT" sz="2000" i="0" u="none" strike="noStrike" cap="none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prefer</a:t>
            </a:r>
            <a:endParaRPr lang="it-IT" sz="2000" i="0" u="none" strike="noStrike" cap="none" dirty="0">
              <a:solidFill>
                <a:schemeClr val="dk1"/>
              </a:solidFill>
              <a:latin typeface="+mj-lt"/>
              <a:ea typeface="Georgia"/>
              <a:cs typeface="Georgia"/>
              <a:sym typeface="Georgia"/>
            </a:endParaRPr>
          </a:p>
          <a:p>
            <a:pPr algn="just"/>
            <a:endParaRPr sz="2000" i="0" u="none" strike="noStrike" cap="none" dirty="0">
              <a:solidFill>
                <a:schemeClr val="dk1"/>
              </a:solidFill>
              <a:latin typeface="+mj-lt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0" u="none" strike="noStrike" cap="none" dirty="0">
                <a:solidFill>
                  <a:srgbClr val="DC3189"/>
                </a:solidFill>
                <a:latin typeface="+mj-lt"/>
              </a:rPr>
              <a:t>Curriculum/</a:t>
            </a:r>
            <a:r>
              <a:rPr lang="it-IT" sz="2000" b="1" i="0" u="none" strike="noStrike" cap="none" dirty="0" err="1">
                <a:solidFill>
                  <a:srgbClr val="DC3189"/>
                </a:solidFill>
                <a:latin typeface="+mj-lt"/>
              </a:rPr>
              <a:t>Resumé</a:t>
            </a:r>
            <a:r>
              <a:rPr lang="it-IT" sz="2000" b="1" i="0" u="none" strike="noStrike" cap="none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</a:t>
            </a:r>
            <a:r>
              <a:rPr lang="it-IT" sz="2000" b="1" i="0" u="none" strike="noStrike" cap="none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max</a:t>
            </a:r>
            <a:r>
              <a:rPr lang="it-IT" sz="2000" b="1" i="0" u="none" strike="noStrike" cap="none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4 MB, pdf file </a:t>
            </a:r>
            <a:r>
              <a:rPr lang="it-IT" sz="2000" i="0" u="none" strike="noStrike" cap="none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highlighting</a:t>
            </a:r>
            <a:r>
              <a:rPr lang="it-IT" sz="2000" i="0" u="none" strike="noStrike" cap="none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</a:t>
            </a:r>
            <a:r>
              <a:rPr lang="it-IT" sz="2000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any</a:t>
            </a:r>
            <a:r>
              <a:rPr lang="it-IT" sz="20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</a:t>
            </a:r>
            <a:r>
              <a:rPr lang="it-IT" sz="2000" b="1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relevant</a:t>
            </a:r>
            <a:r>
              <a:rPr lang="it-IT" sz="2000" b="1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</a:t>
            </a:r>
            <a:r>
              <a:rPr lang="it-IT" sz="20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additional educational activity and </a:t>
            </a:r>
            <a:r>
              <a:rPr lang="it-IT" sz="2000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professional</a:t>
            </a:r>
            <a:r>
              <a:rPr lang="it-IT" sz="20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</a:t>
            </a:r>
            <a:r>
              <a:rPr lang="it-IT" sz="2000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experience</a:t>
            </a:r>
            <a:endParaRPr sz="2000" i="0" u="none" strike="noStrike" cap="none" dirty="0">
              <a:solidFill>
                <a:schemeClr val="dk1"/>
              </a:solidFill>
              <a:latin typeface="+mj-lt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i="0" u="none" strike="noStrike" cap="none" dirty="0">
              <a:solidFill>
                <a:schemeClr val="dk1"/>
              </a:solidFill>
              <a:latin typeface="+mj-lt"/>
              <a:ea typeface="Georgia"/>
              <a:cs typeface="Georgia"/>
              <a:sym typeface="Georgia"/>
            </a:endParaRPr>
          </a:p>
          <a:p>
            <a:pPr lvl="0" algn="just"/>
            <a:r>
              <a:rPr lang="it-IT" sz="2000" b="1" i="0" u="none" strike="noStrike" cap="none" dirty="0" err="1">
                <a:solidFill>
                  <a:srgbClr val="DC3189"/>
                </a:solidFill>
                <a:latin typeface="+mj-lt"/>
              </a:rPr>
              <a:t>Motivation</a:t>
            </a:r>
            <a:r>
              <a:rPr lang="it-IT" sz="2000" b="1" i="0" u="none" strike="noStrike" cap="none" dirty="0">
                <a:solidFill>
                  <a:srgbClr val="DC3189"/>
                </a:solidFill>
                <a:latin typeface="+mj-lt"/>
              </a:rPr>
              <a:t> </a:t>
            </a:r>
            <a:r>
              <a:rPr lang="it-IT" sz="2000" b="1" i="0" u="none" strike="noStrike" cap="none" dirty="0" err="1">
                <a:solidFill>
                  <a:srgbClr val="DC3189"/>
                </a:solidFill>
                <a:latin typeface="+mj-lt"/>
              </a:rPr>
              <a:t>Letter</a:t>
            </a:r>
            <a:r>
              <a:rPr lang="it-IT" sz="2000" b="1" i="0" u="none" strike="noStrike" cap="none" dirty="0">
                <a:solidFill>
                  <a:srgbClr val="DC3189"/>
                </a:solidFill>
                <a:latin typeface="+mj-lt"/>
              </a:rPr>
              <a:t> </a:t>
            </a:r>
            <a:r>
              <a:rPr lang="it-IT" sz="2000" b="1" dirty="0" err="1">
                <a:solidFill>
                  <a:schemeClr val="dk1"/>
                </a:solidFill>
                <a:ea typeface="Georgia"/>
                <a:cs typeface="Georgia"/>
                <a:sym typeface="Georgia"/>
              </a:rPr>
              <a:t>max</a:t>
            </a:r>
            <a:r>
              <a:rPr lang="it-IT" sz="2000" b="1" dirty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 4 MB, pdf file</a:t>
            </a:r>
            <a:r>
              <a:rPr lang="en-US" dirty="0"/>
              <a:t>, </a:t>
            </a:r>
            <a:r>
              <a:rPr lang="en-US" sz="2000" dirty="0">
                <a:solidFill>
                  <a:schemeClr val="dk1"/>
                </a:solidFill>
                <a:latin typeface="+mj-lt"/>
              </a:rPr>
              <a:t>one file containing the letters for each Course option</a:t>
            </a:r>
          </a:p>
          <a:p>
            <a:pPr lvl="0" algn="just"/>
            <a:endParaRPr sz="2000" i="0" u="none" strike="noStrike" cap="none" dirty="0">
              <a:solidFill>
                <a:schemeClr val="dk1"/>
              </a:solidFill>
              <a:latin typeface="+mj-lt"/>
              <a:ea typeface="Georgia"/>
              <a:cs typeface="Georgia"/>
              <a:sym typeface="Georgia"/>
            </a:endParaRPr>
          </a:p>
          <a:p>
            <a:pPr lvl="0" algn="just"/>
            <a:r>
              <a:rPr lang="it-IT" sz="2000" b="1" i="0" u="none" strike="noStrike" cap="none" dirty="0">
                <a:solidFill>
                  <a:srgbClr val="DC3189"/>
                </a:solidFill>
                <a:latin typeface="+mj-lt"/>
              </a:rPr>
              <a:t>Your </a:t>
            </a:r>
            <a:r>
              <a:rPr lang="it-IT" sz="2000" b="1" i="0" u="none" strike="noStrike" cap="none" dirty="0" err="1">
                <a:solidFill>
                  <a:srgbClr val="DC3189"/>
                </a:solidFill>
                <a:latin typeface="+mj-lt"/>
              </a:rPr>
              <a:t>previous</a:t>
            </a:r>
            <a:r>
              <a:rPr lang="it-IT" sz="2000" b="1" i="0" u="none" strike="noStrike" cap="none" dirty="0">
                <a:solidFill>
                  <a:srgbClr val="DC3189"/>
                </a:solidFill>
                <a:latin typeface="+mj-lt"/>
              </a:rPr>
              <a:t> study plan </a:t>
            </a:r>
            <a:r>
              <a:rPr lang="it-IT" sz="2000" b="1" dirty="0">
                <a:solidFill>
                  <a:srgbClr val="DC3189"/>
                </a:solidFill>
                <a:latin typeface="+mj-lt"/>
              </a:rPr>
              <a:t>(Bachelor/Master) f</a:t>
            </a:r>
            <a:r>
              <a:rPr lang="it-IT" sz="2000" b="1" i="0" u="none" strike="noStrike" cap="none" dirty="0">
                <a:solidFill>
                  <a:srgbClr val="DC3189"/>
                </a:solidFill>
                <a:latin typeface="+mj-lt"/>
              </a:rPr>
              <a:t>or </a:t>
            </a:r>
            <a:r>
              <a:rPr lang="it-IT" sz="2000" b="1" i="0" u="none" strike="noStrike" cap="none" dirty="0" err="1">
                <a:solidFill>
                  <a:srgbClr val="DC3189"/>
                </a:solidFill>
                <a:latin typeface="+mj-lt"/>
              </a:rPr>
              <a:t>students</a:t>
            </a:r>
            <a:r>
              <a:rPr lang="it-IT" sz="2000" b="1" i="0" u="none" strike="noStrike" cap="none" dirty="0">
                <a:solidFill>
                  <a:srgbClr val="DC3189"/>
                </a:solidFill>
                <a:latin typeface="+mj-lt"/>
              </a:rPr>
              <a:t> coming from other </a:t>
            </a:r>
            <a:r>
              <a:rPr lang="it-IT" sz="2000" b="1" dirty="0" err="1">
                <a:solidFill>
                  <a:srgbClr val="DC3189"/>
                </a:solidFill>
                <a:latin typeface="+mj-lt"/>
              </a:rPr>
              <a:t>Universities</a:t>
            </a:r>
            <a:r>
              <a:rPr lang="it-IT" sz="2000" b="1" dirty="0">
                <a:solidFill>
                  <a:srgbClr val="DC3189"/>
                </a:solidFill>
                <a:latin typeface="+mj-lt"/>
              </a:rPr>
              <a:t> </a:t>
            </a:r>
            <a:r>
              <a:rPr lang="it-IT" sz="2000" b="1" dirty="0" err="1">
                <a:solidFill>
                  <a:schemeClr val="dk1"/>
                </a:solidFill>
                <a:ea typeface="Georgia"/>
                <a:cs typeface="Georgia"/>
                <a:sym typeface="Georgia"/>
              </a:rPr>
              <a:t>max</a:t>
            </a:r>
            <a:r>
              <a:rPr lang="it-IT" sz="2000" b="1" dirty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 4 MB, pdf file, </a:t>
            </a:r>
            <a:r>
              <a:rPr lang="it-IT" sz="2000" dirty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including the </a:t>
            </a:r>
            <a:r>
              <a:rPr lang="en-US" sz="2000" dirty="0">
                <a:solidFill>
                  <a:schemeClr val="dk1"/>
                </a:solidFill>
                <a:latin typeface="+mj-lt"/>
              </a:rPr>
              <a:t>weighted average rounded to the 2nd decimal place, marks obtained for each course and Scientific Disciplinary Sectors </a:t>
            </a:r>
          </a:p>
          <a:p>
            <a:pPr lvl="0" algn="just"/>
            <a:endParaRPr lang="en-US" sz="2000" b="1" dirty="0">
              <a:solidFill>
                <a:schemeClr val="dk1"/>
              </a:solidFill>
              <a:latin typeface="+mj-lt"/>
            </a:endParaRPr>
          </a:p>
          <a:p>
            <a:pPr algn="just"/>
            <a:r>
              <a:rPr lang="en-US" sz="2000" b="1" dirty="0">
                <a:solidFill>
                  <a:schemeClr val="dk1"/>
                </a:solidFill>
                <a:latin typeface="+mj-lt"/>
              </a:rPr>
              <a:t>Documents may be written in Italian or English.</a:t>
            </a:r>
            <a:endParaRPr lang="it-IT" sz="2000" b="1" dirty="0">
              <a:solidFill>
                <a:schemeClr val="dk1"/>
              </a:solidFill>
              <a:latin typeface="+mj-l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solidFill>
                  <a:schemeClr val="dk1"/>
                </a:solidFill>
                <a:latin typeface="+mj-lt"/>
              </a:rPr>
              <a:t>Double check the </a:t>
            </a:r>
            <a:r>
              <a:rPr lang="it-IT" sz="2000" b="1" dirty="0" err="1">
                <a:solidFill>
                  <a:schemeClr val="dk1"/>
                </a:solidFill>
                <a:latin typeface="+mj-lt"/>
              </a:rPr>
              <a:t>instruction</a:t>
            </a:r>
            <a:r>
              <a:rPr lang="it-IT" sz="2000" b="1" dirty="0">
                <a:solidFill>
                  <a:schemeClr val="dk1"/>
                </a:solidFill>
                <a:latin typeface="+mj-lt"/>
              </a:rPr>
              <a:t> in Attachment 1 to the </a:t>
            </a:r>
            <a:r>
              <a:rPr lang="it-IT" sz="2000" b="1" dirty="0" err="1">
                <a:solidFill>
                  <a:schemeClr val="dk1"/>
                </a:solidFill>
                <a:latin typeface="+mj-lt"/>
              </a:rPr>
              <a:t>Admission</a:t>
            </a:r>
            <a:r>
              <a:rPr lang="it-IT" sz="2000" b="1" dirty="0">
                <a:solidFill>
                  <a:schemeClr val="dk1"/>
                </a:solidFill>
                <a:latin typeface="+mj-lt"/>
              </a:rPr>
              <a:t> guide for </a:t>
            </a:r>
            <a:r>
              <a:rPr lang="it-IT" sz="2000" b="1" dirty="0" err="1">
                <a:solidFill>
                  <a:schemeClr val="dk1"/>
                </a:solidFill>
                <a:latin typeface="+mj-lt"/>
              </a:rPr>
              <a:t>further</a:t>
            </a:r>
            <a:r>
              <a:rPr lang="it-IT" sz="2000" b="1" dirty="0">
                <a:solidFill>
                  <a:schemeClr val="dk1"/>
                </a:solidFill>
                <a:latin typeface="+mj-lt"/>
              </a:rPr>
              <a:t> details.</a:t>
            </a:r>
          </a:p>
        </p:txBody>
      </p:sp>
      <p:sp>
        <p:nvSpPr>
          <p:cNvPr id="158" name="Google Shape;158;p13"/>
          <p:cNvSpPr txBox="1"/>
          <p:nvPr/>
        </p:nvSpPr>
        <p:spPr>
          <a:xfrm>
            <a:off x="1160474" y="629900"/>
            <a:ext cx="86145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 dirty="0" err="1">
                <a:solidFill>
                  <a:srgbClr val="231F20"/>
                </a:solidFill>
              </a:rPr>
              <a:t>Documents</a:t>
            </a:r>
            <a:endParaRPr sz="3000" b="1" dirty="0">
              <a:solidFill>
                <a:srgbClr val="231F2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87107" y="3788155"/>
            <a:ext cx="7632291" cy="763229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4"/>
          <p:cNvSpPr/>
          <p:nvPr/>
        </p:nvSpPr>
        <p:spPr>
          <a:xfrm>
            <a:off x="1425521" y="1577678"/>
            <a:ext cx="10306054" cy="561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Within</a:t>
            </a:r>
            <a:r>
              <a:rPr lang="it-IT" sz="18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the 10th of </a:t>
            </a:r>
            <a:r>
              <a:rPr lang="it-IT" sz="1800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October</a:t>
            </a:r>
            <a:r>
              <a:rPr lang="it-IT" sz="18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of the second </a:t>
            </a:r>
            <a:r>
              <a:rPr lang="it-IT" sz="1800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year</a:t>
            </a:r>
            <a:r>
              <a:rPr lang="it-IT" sz="18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of </a:t>
            </a:r>
            <a:r>
              <a:rPr lang="it-IT" sz="1800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enrolment</a:t>
            </a:r>
            <a:r>
              <a:rPr lang="it-IT" sz="18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, </a:t>
            </a:r>
            <a:r>
              <a:rPr lang="it-IT" sz="1800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Politecnico’s</a:t>
            </a:r>
            <a:r>
              <a:rPr lang="it-IT" sz="18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IT system </a:t>
            </a:r>
            <a:r>
              <a:rPr lang="it-IT" sz="1800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calculates</a:t>
            </a:r>
            <a:r>
              <a:rPr lang="it-IT" sz="18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each</a:t>
            </a:r>
            <a:r>
              <a:rPr lang="it-IT" sz="18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student’s</a:t>
            </a:r>
            <a:r>
              <a:rPr lang="it-IT" sz="18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</a:t>
            </a:r>
            <a:r>
              <a:rPr lang="it-IT" sz="1800" b="1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N and V </a:t>
            </a:r>
            <a:r>
              <a:rPr lang="it-IT" sz="1800" b="1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parameters</a:t>
            </a:r>
            <a:r>
              <a:rPr lang="it-IT" sz="18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, </a:t>
            </a:r>
            <a:r>
              <a:rPr lang="it-IT" sz="1800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referring</a:t>
            </a:r>
            <a:r>
              <a:rPr lang="it-IT" sz="18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to the </a:t>
            </a:r>
            <a:r>
              <a:rPr lang="it-IT" sz="1800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earned</a:t>
            </a:r>
            <a:r>
              <a:rPr lang="it-IT" sz="18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CFU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(N) and the weighted average (V)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800" b="1" dirty="0">
              <a:solidFill>
                <a:schemeClr val="dk1"/>
              </a:solidFill>
              <a:latin typeface="+mj-lt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Th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ese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parameters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entitle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the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students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of the 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School of Design 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to 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a direct </a:t>
            </a:r>
            <a:r>
              <a:rPr lang="it-IT" sz="1800" b="1" i="0" u="none" strike="noStrike" cap="none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acccess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to the Laurea Magistrale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Programmes</a:t>
            </a:r>
            <a:r>
              <a:rPr lang="it-IT" sz="18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, </a:t>
            </a:r>
            <a:r>
              <a:rPr lang="it-IT" sz="1800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if</a:t>
            </a:r>
            <a:r>
              <a:rPr lang="it-IT" sz="18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they</a:t>
            </a:r>
            <a:r>
              <a:rPr lang="it-IT" sz="18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are </a:t>
            </a:r>
            <a:r>
              <a:rPr lang="it-IT" sz="1800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equal</a:t>
            </a:r>
            <a:r>
              <a:rPr lang="it-IT" sz="18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or more </a:t>
            </a:r>
            <a:r>
              <a:rPr lang="it-IT" sz="1800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than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800" dirty="0">
              <a:solidFill>
                <a:schemeClr val="dk1"/>
              </a:solidFill>
              <a:latin typeface="+mj-lt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 dirty="0">
                <a:solidFill>
                  <a:schemeClr val="dk1"/>
                </a:solidFill>
                <a:latin typeface="+mj-lt"/>
              </a:rPr>
              <a:t>N 114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+mj-lt"/>
              </a:rPr>
              <a:t>CFUs</a:t>
            </a:r>
            <a:endParaRPr sz="1800" dirty="0">
              <a:solidFill>
                <a:schemeClr val="dk1"/>
              </a:solidFill>
              <a:latin typeface="+mj-lt"/>
            </a:endParaRPr>
          </a:p>
          <a:p>
            <a:pPr lvl="0"/>
            <a:r>
              <a:rPr lang="it-IT" sz="1800" b="1" i="0" u="none" strike="noStrike" cap="none" dirty="0">
                <a:solidFill>
                  <a:schemeClr val="dk1"/>
                </a:solidFill>
                <a:latin typeface="+mj-lt"/>
              </a:rPr>
              <a:t>V 27 </a:t>
            </a:r>
            <a:r>
              <a:rPr lang="it-IT" sz="18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weighted average </a:t>
            </a:r>
            <a:endParaRPr sz="1800" dirty="0">
              <a:solidFill>
                <a:schemeClr val="dk1"/>
              </a:solidFill>
              <a:latin typeface="+mj-lt"/>
            </a:endParaRPr>
          </a:p>
          <a:p>
            <a:r>
              <a:rPr lang="en-US" sz="18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For </a:t>
            </a:r>
            <a:r>
              <a:rPr lang="en-US" sz="1800" b="1" dirty="0">
                <a:solidFill>
                  <a:schemeClr val="dk1"/>
                </a:solidFill>
                <a:latin typeface="+mj-lt"/>
              </a:rPr>
              <a:t>INTEGRATED, INTERIOR, FASHION Des., COMUNICATION, D&amp;E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800" b="1" i="0" u="none" strike="noStrike" cap="none" dirty="0">
              <a:solidFill>
                <a:schemeClr val="dk1"/>
              </a:solidFill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 dirty="0">
                <a:solidFill>
                  <a:schemeClr val="dk1"/>
                </a:solidFill>
                <a:latin typeface="+mj-lt"/>
              </a:rPr>
              <a:t>N 114 </a:t>
            </a:r>
            <a:r>
              <a:rPr lang="it-IT" sz="1800" b="1" i="0" u="none" strike="noStrike" cap="none" dirty="0" err="1">
                <a:solidFill>
                  <a:schemeClr val="dk1"/>
                </a:solidFill>
                <a:latin typeface="+mj-lt"/>
              </a:rPr>
              <a:t>CFUs</a:t>
            </a:r>
            <a:endParaRPr sz="1800" dirty="0">
              <a:solidFill>
                <a:schemeClr val="dk1"/>
              </a:solidFill>
              <a:latin typeface="+mj-lt"/>
            </a:endParaRPr>
          </a:p>
          <a:p>
            <a:pPr lvl="0"/>
            <a:r>
              <a:rPr lang="it-IT" sz="1800" b="1" i="0" u="none" strike="noStrike" cap="none" dirty="0">
                <a:solidFill>
                  <a:schemeClr val="dk1"/>
                </a:solidFill>
                <a:latin typeface="+mj-lt"/>
              </a:rPr>
              <a:t>V 28 </a:t>
            </a:r>
            <a:r>
              <a:rPr lang="it-IT" sz="18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weighted average </a:t>
            </a:r>
            <a:endParaRPr lang="it-IT" sz="1800" dirty="0">
              <a:solidFill>
                <a:schemeClr val="dk1"/>
              </a:solidFill>
              <a:latin typeface="+mj-lt"/>
            </a:endParaRPr>
          </a:p>
          <a:p>
            <a:pPr lvl="0"/>
            <a:r>
              <a:rPr lang="it-IT" sz="1800" b="1" dirty="0">
                <a:solidFill>
                  <a:schemeClr val="dk1"/>
                </a:solidFill>
                <a:latin typeface="+mj-lt"/>
              </a:rPr>
              <a:t>For PSSD </a:t>
            </a:r>
            <a:r>
              <a:rPr lang="it-IT" sz="1800" dirty="0">
                <a:solidFill>
                  <a:schemeClr val="dk1"/>
                </a:solidFill>
                <a:latin typeface="+mj-lt"/>
              </a:rPr>
              <a:t>and</a:t>
            </a:r>
            <a:r>
              <a:rPr lang="it-IT" sz="1800" b="1" dirty="0">
                <a:solidFill>
                  <a:schemeClr val="dk1"/>
                </a:solidFill>
                <a:latin typeface="+mj-lt"/>
              </a:rPr>
              <a:t> DID</a:t>
            </a:r>
            <a:endParaRPr lang="it-IT" sz="1800" dirty="0">
              <a:solidFill>
                <a:schemeClr val="dk1"/>
              </a:solidFill>
              <a:latin typeface="+mj-lt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chemeClr val="dk1"/>
              </a:solidFill>
              <a:latin typeface="+mj-lt"/>
              <a:ea typeface="Georgia"/>
              <a:cs typeface="Georgia"/>
              <a:sym typeface="Georgia"/>
            </a:endParaRPr>
          </a:p>
          <a:p>
            <a:pPr lvl="0"/>
            <a:r>
              <a:rPr lang="it-IT" sz="1800" i="0" u="none" strike="noStrike" cap="none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For 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+mj-lt"/>
              </a:rPr>
              <a:t>Design &amp; Engineering,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students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form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Mechanical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Engineering and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Material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Engineering can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also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be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eligible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to direct access</a:t>
            </a:r>
            <a:r>
              <a:rPr lang="it-IT" sz="18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, </a:t>
            </a:r>
            <a:r>
              <a:rPr lang="it-IT" sz="1800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if</a:t>
            </a:r>
            <a:r>
              <a:rPr lang="it-IT" sz="18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their</a:t>
            </a:r>
            <a:r>
              <a:rPr lang="it-IT" sz="18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parameters</a:t>
            </a:r>
            <a:r>
              <a:rPr lang="it-IT" sz="18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are </a:t>
            </a:r>
            <a:r>
              <a:rPr lang="it-IT" sz="1800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equal</a:t>
            </a:r>
            <a:r>
              <a:rPr lang="it-IT" sz="18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or more </a:t>
            </a:r>
            <a:r>
              <a:rPr lang="it-IT" sz="1800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than</a:t>
            </a:r>
            <a:r>
              <a:rPr lang="it-IT" sz="18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:</a:t>
            </a:r>
            <a:endParaRPr sz="1800" dirty="0">
              <a:solidFill>
                <a:schemeClr val="dk1"/>
              </a:solidFill>
              <a:latin typeface="+mj-lt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 dirty="0">
                <a:solidFill>
                  <a:schemeClr val="dk1"/>
                </a:solidFill>
                <a:latin typeface="+mj-lt"/>
              </a:rPr>
              <a:t>N 105 </a:t>
            </a:r>
            <a:r>
              <a:rPr lang="it-IT" sz="1800" b="1" dirty="0">
                <a:solidFill>
                  <a:schemeClr val="dk1"/>
                </a:solidFill>
                <a:latin typeface="+mj-lt"/>
              </a:rPr>
              <a:t>and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+mj-lt"/>
              </a:rPr>
              <a:t> 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+mj-lt"/>
              </a:rPr>
              <a:t>V 25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+mj-lt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700" i="0" u="none" strike="noStrike" cap="none" dirty="0">
              <a:solidFill>
                <a:schemeClr val="dk1"/>
              </a:solidFill>
              <a:latin typeface="+mj-lt"/>
            </a:endParaRPr>
          </a:p>
          <a:p>
            <a:pPr lvl="0"/>
            <a:r>
              <a:rPr lang="it-IT" sz="1800" dirty="0">
                <a:latin typeface="+mj-lt"/>
              </a:rPr>
              <a:t>Students </a:t>
            </a:r>
            <a:r>
              <a:rPr lang="it-IT" sz="1800" dirty="0" err="1">
                <a:latin typeface="+mj-lt"/>
              </a:rPr>
              <a:t>admitted</a:t>
            </a:r>
            <a:r>
              <a:rPr lang="it-IT" sz="1800" dirty="0">
                <a:latin typeface="+mj-lt"/>
              </a:rPr>
              <a:t> to the exchange Programmes MEDES and FIT are </a:t>
            </a:r>
            <a:r>
              <a:rPr lang="it-IT" sz="1800" dirty="0" err="1">
                <a:latin typeface="+mj-lt"/>
              </a:rPr>
              <a:t>eligible</a:t>
            </a:r>
            <a:r>
              <a:rPr lang="it-IT" sz="1800" dirty="0">
                <a:latin typeface="+mj-lt"/>
              </a:rPr>
              <a:t> to direct access to the Lauree Magistrali in </a:t>
            </a:r>
            <a:r>
              <a:rPr lang="it-IT" sz="1800" dirty="0" err="1">
                <a:latin typeface="+mj-lt"/>
              </a:rPr>
              <a:t>continuity</a:t>
            </a:r>
            <a:r>
              <a:rPr lang="it-IT" sz="1800" dirty="0">
                <a:latin typeface="+mj-lt"/>
              </a:rPr>
              <a:t>.</a:t>
            </a:r>
            <a:endParaRPr sz="17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65" name="Google Shape;165;p14"/>
          <p:cNvSpPr txBox="1"/>
          <p:nvPr/>
        </p:nvSpPr>
        <p:spPr>
          <a:xfrm>
            <a:off x="1145047" y="368290"/>
            <a:ext cx="11151268" cy="137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lvl="0" algn="just">
              <a:buClr>
                <a:schemeClr val="dk1"/>
              </a:buClr>
            </a:pPr>
            <a:r>
              <a:rPr lang="it-IT" sz="3200" b="1" dirty="0" err="1">
                <a:solidFill>
                  <a:schemeClr val="dk1"/>
                </a:solidFill>
              </a:rPr>
              <a:t>Eligible</a:t>
            </a:r>
            <a:r>
              <a:rPr lang="it-IT" sz="3200" b="1" dirty="0">
                <a:solidFill>
                  <a:schemeClr val="dk1"/>
                </a:solidFill>
              </a:rPr>
              <a:t> </a:t>
            </a:r>
            <a:r>
              <a:rPr lang="it-IT" sz="3200" b="1" dirty="0" err="1">
                <a:solidFill>
                  <a:schemeClr val="dk1"/>
                </a:solidFill>
              </a:rPr>
              <a:t>candidates</a:t>
            </a:r>
            <a:r>
              <a:rPr lang="it-IT" sz="3200" b="1" dirty="0">
                <a:solidFill>
                  <a:schemeClr val="dk1"/>
                </a:solidFill>
              </a:rPr>
              <a:t> to direct </a:t>
            </a:r>
            <a:r>
              <a:rPr lang="it-IT" sz="3200" b="1" dirty="0" err="1">
                <a:solidFill>
                  <a:schemeClr val="dk1"/>
                </a:solidFill>
              </a:rPr>
              <a:t>admission</a:t>
            </a:r>
            <a:r>
              <a:rPr lang="it-IT" sz="3200" b="1" dirty="0">
                <a:solidFill>
                  <a:schemeClr val="dk1"/>
                </a:solidFill>
              </a:rPr>
              <a:t>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1800" b="1" u="sng" dirty="0" err="1">
                <a:solidFill>
                  <a:srgbClr val="D60093"/>
                </a:solidFill>
              </a:rPr>
              <a:t>Candidates</a:t>
            </a:r>
            <a:r>
              <a:rPr lang="it-IT" sz="1800" b="1" u="sng" dirty="0">
                <a:solidFill>
                  <a:srgbClr val="D60093"/>
                </a:solidFill>
              </a:rPr>
              <a:t> from the School of Design of Politecnico di Milano</a:t>
            </a:r>
            <a:r>
              <a:rPr lang="it-IT" sz="1800" b="1" dirty="0">
                <a:solidFill>
                  <a:srgbClr val="D60093"/>
                </a:solidFill>
              </a:rPr>
              <a:t> meeting the following </a:t>
            </a:r>
            <a:r>
              <a:rPr lang="it-IT" sz="1800" b="1" dirty="0" err="1">
                <a:solidFill>
                  <a:srgbClr val="D60093"/>
                </a:solidFill>
              </a:rPr>
              <a:t>merit</a:t>
            </a:r>
            <a:r>
              <a:rPr lang="it-IT" sz="1800" b="1" dirty="0">
                <a:solidFill>
                  <a:srgbClr val="D60093"/>
                </a:solidFill>
              </a:rPr>
              <a:t> </a:t>
            </a:r>
            <a:r>
              <a:rPr lang="it-IT" sz="1800" b="1" dirty="0" err="1">
                <a:solidFill>
                  <a:srgbClr val="D60093"/>
                </a:solidFill>
              </a:rPr>
              <a:t>criteria</a:t>
            </a:r>
            <a:endParaRPr sz="1800" dirty="0">
              <a:solidFill>
                <a:srgbClr val="D60093"/>
              </a:solidFill>
            </a:endParaRPr>
          </a:p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231F2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3189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16146" y="3557046"/>
            <a:ext cx="7632291" cy="7632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8393" y="-3816145"/>
            <a:ext cx="7632291" cy="763229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5"/>
          <p:cNvSpPr txBox="1"/>
          <p:nvPr/>
        </p:nvSpPr>
        <p:spPr>
          <a:xfrm>
            <a:off x="2067997" y="5851591"/>
            <a:ext cx="12805500" cy="2641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2029460" lvl="0" algn="r">
              <a:spcBef>
                <a:spcPts val="1265"/>
              </a:spcBef>
              <a:buSzPts val="9600"/>
            </a:pPr>
            <a:r>
              <a:rPr lang="it-IT" sz="7200" i="1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Evaluation </a:t>
            </a:r>
            <a:r>
              <a:rPr lang="it-IT" sz="7200" i="1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Criteria</a:t>
            </a:r>
            <a:endParaRPr lang="it-IT" sz="7200" i="1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2065" marR="2029460" lvl="0" indent="0" algn="l" rtl="0">
              <a:lnSpc>
                <a:spcPct val="100000"/>
              </a:lnSpc>
              <a:spcBef>
                <a:spcPts val="1265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endParaRPr sz="7200" b="0" i="1" u="none" strike="noStrike" cap="none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3" name="Google Shape;173;p15"/>
          <p:cNvSpPr txBox="1"/>
          <p:nvPr/>
        </p:nvSpPr>
        <p:spPr>
          <a:xfrm>
            <a:off x="2067997" y="3976783"/>
            <a:ext cx="10532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it-IT" sz="1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05.</a:t>
            </a:r>
            <a:endParaRPr sz="1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87107" y="3788155"/>
            <a:ext cx="7632291" cy="763229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6"/>
          <p:cNvSpPr txBox="1"/>
          <p:nvPr/>
        </p:nvSpPr>
        <p:spPr>
          <a:xfrm>
            <a:off x="1160474" y="629900"/>
            <a:ext cx="86145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 dirty="0">
                <a:solidFill>
                  <a:srgbClr val="231F20"/>
                </a:solidFill>
              </a:rPr>
              <a:t>Evaluation </a:t>
            </a:r>
            <a:r>
              <a:rPr lang="it-IT" sz="3000" b="1" dirty="0" err="1">
                <a:solidFill>
                  <a:srgbClr val="231F20"/>
                </a:solidFill>
              </a:rPr>
              <a:t>criteria</a:t>
            </a:r>
            <a:endParaRPr sz="3000" b="1" dirty="0">
              <a:solidFill>
                <a:srgbClr val="231F20"/>
              </a:solidFill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2D80C6C1-E3C9-4645-BF13-D09B6238F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311327"/>
              </p:ext>
            </p:extLst>
          </p:nvPr>
        </p:nvGraphicFramePr>
        <p:xfrm>
          <a:off x="392502" y="1225270"/>
          <a:ext cx="12656357" cy="6154804"/>
        </p:xfrm>
        <a:graphic>
          <a:graphicData uri="http://schemas.openxmlformats.org/drawingml/2006/table">
            <a:tbl>
              <a:tblPr firstRow="1" firstCol="1" bandRow="1"/>
              <a:tblGrid>
                <a:gridCol w="2743898">
                  <a:extLst>
                    <a:ext uri="{9D8B030D-6E8A-4147-A177-3AD203B41FA5}">
                      <a16:colId xmlns:a16="http://schemas.microsoft.com/office/drawing/2014/main" val="221612116"/>
                    </a:ext>
                  </a:extLst>
                </a:gridCol>
                <a:gridCol w="2331302">
                  <a:extLst>
                    <a:ext uri="{9D8B030D-6E8A-4147-A177-3AD203B41FA5}">
                      <a16:colId xmlns:a16="http://schemas.microsoft.com/office/drawing/2014/main" val="769554246"/>
                    </a:ext>
                  </a:extLst>
                </a:gridCol>
                <a:gridCol w="1850359">
                  <a:extLst>
                    <a:ext uri="{9D8B030D-6E8A-4147-A177-3AD203B41FA5}">
                      <a16:colId xmlns:a16="http://schemas.microsoft.com/office/drawing/2014/main" val="1696629935"/>
                    </a:ext>
                  </a:extLst>
                </a:gridCol>
                <a:gridCol w="2176894">
                  <a:extLst>
                    <a:ext uri="{9D8B030D-6E8A-4147-A177-3AD203B41FA5}">
                      <a16:colId xmlns:a16="http://schemas.microsoft.com/office/drawing/2014/main" val="218592150"/>
                    </a:ext>
                  </a:extLst>
                </a:gridCol>
                <a:gridCol w="2399645">
                  <a:extLst>
                    <a:ext uri="{9D8B030D-6E8A-4147-A177-3AD203B41FA5}">
                      <a16:colId xmlns:a16="http://schemas.microsoft.com/office/drawing/2014/main" val="128733502"/>
                    </a:ext>
                  </a:extLst>
                </a:gridCol>
                <a:gridCol w="1154259">
                  <a:extLst>
                    <a:ext uri="{9D8B030D-6E8A-4147-A177-3AD203B41FA5}">
                      <a16:colId xmlns:a16="http://schemas.microsoft.com/office/drawing/2014/main" val="3457489693"/>
                    </a:ext>
                  </a:extLst>
                </a:gridCol>
              </a:tblGrid>
              <a:tr h="51409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CAREER PARAMETERS</a:t>
                      </a:r>
                      <a:b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</a:b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max 40 points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DOCUMENT PARAMETERS</a:t>
                      </a:r>
                      <a:b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</a:b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max 60 points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2876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Weighted average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in 30 points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Continuity bonus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Portfolio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PROFESSIONAL ACTIVITIES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EDUCATIONAL ACTIVITIES*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Total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881152"/>
                  </a:ext>
                </a:extLst>
              </a:tr>
              <a:tr h="3067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Max 30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Max 10 points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Max 30 points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Max 10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Max 20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Max 100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4264090"/>
                  </a:ext>
                </a:extLst>
              </a:tr>
              <a:tr h="3914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For more details check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annex 2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10 points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continuity degree course School of Design with continuity Masters Degree courses (for DID and PSSD all the degree courses of the School of Design - for D&amp;E also Classes L8 and 9 Polimi)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</a:b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5 points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all Class L-4 CdL School of Design not of continuity and CdL other Universities (for DID and PSSD all other Universities - for D&amp;E also Class L8 and 9 other Universities)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</a:b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 points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for other Degree Classes, Academic Schools and ISIAs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For details see Annex 3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from 0 to 17 points not sufficient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</a:b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equal to or greater than 18/30 positive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</a:b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additional experience in the Design Sector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(e.g. short extracurricular internships, participation in competitions, etc.)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</a:b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professional experience in the Design Sector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(e.g. medium-long term extracurricular internships, etc., related to Design)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Supplementary or extracurricular tuition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</a:b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Erasmus, single courses, workshops, Passion in action courses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* The student must specify these activities even if  they were done at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Politecnico</a:t>
                      </a:r>
                      <a:b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</a:b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00398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3189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16146" y="3557046"/>
            <a:ext cx="7632291" cy="7632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8393" y="-3816145"/>
            <a:ext cx="7632291" cy="763229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7"/>
          <p:cNvSpPr txBox="1"/>
          <p:nvPr/>
        </p:nvSpPr>
        <p:spPr>
          <a:xfrm>
            <a:off x="2067997" y="5851591"/>
            <a:ext cx="12805500" cy="2641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2029460" lvl="0" indent="0" algn="r" rtl="0">
              <a:lnSpc>
                <a:spcPct val="100000"/>
              </a:lnSpc>
              <a:spcBef>
                <a:spcPts val="1265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it-IT" sz="7200" b="0" i="1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Rankings</a:t>
            </a:r>
            <a:endParaRPr sz="7200" b="0" i="1" u="none" strike="noStrike" cap="none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2065" marR="2029460" lvl="0" indent="0" algn="l" rtl="0">
              <a:lnSpc>
                <a:spcPct val="100000"/>
              </a:lnSpc>
              <a:spcBef>
                <a:spcPts val="1265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endParaRPr sz="7200" b="0" i="1" u="none" strike="noStrike" cap="none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9" name="Google Shape;189;p17"/>
          <p:cNvSpPr txBox="1"/>
          <p:nvPr/>
        </p:nvSpPr>
        <p:spPr>
          <a:xfrm>
            <a:off x="2067997" y="3976783"/>
            <a:ext cx="10532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it-IT" sz="1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</a:t>
            </a:r>
            <a:endParaRPr sz="1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87107" y="3788155"/>
            <a:ext cx="7632291" cy="763229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8"/>
          <p:cNvSpPr/>
          <p:nvPr/>
        </p:nvSpPr>
        <p:spPr>
          <a:xfrm>
            <a:off x="1160474" y="1392542"/>
            <a:ext cx="11087893" cy="4438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AutoNum type="arabicPeriod"/>
            </a:pPr>
            <a:r>
              <a:rPr lang="it-IT" sz="1600" b="1" dirty="0">
                <a:solidFill>
                  <a:srgbClr val="E359A0"/>
                </a:solidFill>
                <a:latin typeface="+mj-lt"/>
              </a:rPr>
              <a:t>DIRECT ADMISSION RANKING</a:t>
            </a:r>
          </a:p>
          <a:p>
            <a:pPr lvl="0" algn="just">
              <a:buClr>
                <a:schemeClr val="dk1"/>
              </a:buClr>
            </a:pPr>
            <a:r>
              <a:rPr lang="it-IT" sz="1600" dirty="0">
                <a:solidFill>
                  <a:schemeClr val="dk1"/>
                </a:solidFill>
              </a:rPr>
              <a:t>Available places </a:t>
            </a:r>
            <a:r>
              <a:rPr lang="it-IT" sz="1600" dirty="0" err="1">
                <a:solidFill>
                  <a:schemeClr val="dk1"/>
                </a:solidFill>
              </a:rPr>
              <a:t>will</a:t>
            </a:r>
            <a:r>
              <a:rPr lang="it-IT" sz="1600" dirty="0">
                <a:solidFill>
                  <a:schemeClr val="dk1"/>
                </a:solidFill>
              </a:rPr>
              <a:t> be first </a:t>
            </a:r>
            <a:r>
              <a:rPr lang="it-IT" sz="1600" dirty="0" err="1">
                <a:solidFill>
                  <a:schemeClr val="dk1"/>
                </a:solidFill>
              </a:rPr>
              <a:t>assigned</a:t>
            </a:r>
            <a:r>
              <a:rPr lang="it-IT" sz="1600" dirty="0">
                <a:solidFill>
                  <a:schemeClr val="dk1"/>
                </a:solidFill>
              </a:rPr>
              <a:t> to </a:t>
            </a:r>
            <a:r>
              <a:rPr lang="it-IT" sz="1600" dirty="0" err="1">
                <a:solidFill>
                  <a:schemeClr val="dk1"/>
                </a:solidFill>
              </a:rPr>
              <a:t>c</a:t>
            </a:r>
            <a:r>
              <a:rPr lang="it-IT" sz="1600" dirty="0" err="1">
                <a:solidFill>
                  <a:schemeClr val="dk1"/>
                </a:solidFill>
                <a:latin typeface="+mj-lt"/>
              </a:rPr>
              <a:t>andidates</a:t>
            </a:r>
            <a:r>
              <a:rPr lang="it-IT" sz="1600" dirty="0">
                <a:solidFill>
                  <a:schemeClr val="dk1"/>
                </a:solidFill>
                <a:latin typeface="+mj-lt"/>
              </a:rPr>
              <a:t> from </a:t>
            </a:r>
            <a:r>
              <a:rPr lang="it-IT" sz="1600" dirty="0" err="1">
                <a:solidFill>
                  <a:schemeClr val="dk1"/>
                </a:solidFill>
                <a:latin typeface="+mj-lt"/>
              </a:rPr>
              <a:t>Politecnico’s</a:t>
            </a:r>
            <a:r>
              <a:rPr lang="it-IT" sz="1600" dirty="0">
                <a:solidFill>
                  <a:schemeClr val="dk1"/>
                </a:solidFill>
                <a:latin typeface="+mj-lt"/>
              </a:rPr>
              <a:t> School of Design, </a:t>
            </a:r>
            <a:r>
              <a:rPr lang="it-IT" sz="1600" dirty="0" err="1">
                <a:solidFill>
                  <a:schemeClr val="dk1"/>
                </a:solidFill>
                <a:latin typeface="+mj-lt"/>
              </a:rPr>
              <a:t>entiled</a:t>
            </a:r>
            <a:r>
              <a:rPr lang="it-IT" sz="1600" dirty="0">
                <a:solidFill>
                  <a:schemeClr val="dk1"/>
                </a:solidFill>
              </a:rPr>
              <a:t> </a:t>
            </a:r>
            <a:r>
              <a:rPr lang="it-IT" sz="1600" dirty="0">
                <a:solidFill>
                  <a:schemeClr val="dk1"/>
                </a:solidFill>
                <a:latin typeface="+mj-lt"/>
              </a:rPr>
              <a:t>to direct </a:t>
            </a:r>
            <a:r>
              <a:rPr lang="it-IT" sz="1600" dirty="0" err="1">
                <a:solidFill>
                  <a:schemeClr val="dk1"/>
                </a:solidFill>
                <a:latin typeface="+mj-lt"/>
              </a:rPr>
              <a:t>admission</a:t>
            </a:r>
            <a:r>
              <a:rPr lang="it-IT" sz="1600" dirty="0">
                <a:solidFill>
                  <a:schemeClr val="dk1"/>
                </a:solidFill>
                <a:latin typeface="+mj-lt"/>
              </a:rPr>
              <a:t> (no  need of </a:t>
            </a:r>
            <a:r>
              <a:rPr lang="it-IT" sz="1600" dirty="0" err="1">
                <a:solidFill>
                  <a:schemeClr val="dk1"/>
                </a:solidFill>
                <a:latin typeface="+mj-lt"/>
              </a:rPr>
              <a:t>further</a:t>
            </a:r>
            <a:r>
              <a:rPr lang="it-IT" sz="1600" dirty="0">
                <a:solidFill>
                  <a:schemeClr val="dk1"/>
                </a:solidFill>
                <a:latin typeface="+mj-lt"/>
              </a:rPr>
              <a:t> evaluation).</a:t>
            </a:r>
          </a:p>
          <a:p>
            <a:pPr lvl="0" algn="just">
              <a:buClr>
                <a:schemeClr val="dk1"/>
              </a:buClr>
            </a:pPr>
            <a:r>
              <a:rPr lang="it-IT" sz="1600" dirty="0">
                <a:solidFill>
                  <a:schemeClr val="dk1"/>
                </a:solidFill>
                <a:latin typeface="+mj-lt"/>
              </a:rPr>
              <a:t>In case the </a:t>
            </a:r>
            <a:r>
              <a:rPr lang="it-IT" sz="1600" dirty="0" err="1">
                <a:solidFill>
                  <a:schemeClr val="dk1"/>
                </a:solidFill>
                <a:latin typeface="+mj-lt"/>
              </a:rPr>
              <a:t>eligible</a:t>
            </a:r>
            <a:r>
              <a:rPr lang="it-IT" sz="1600" dirty="0">
                <a:solidFill>
                  <a:schemeClr val="dk1"/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j-lt"/>
              </a:rPr>
              <a:t>students</a:t>
            </a:r>
            <a:r>
              <a:rPr lang="it-IT" sz="1600" dirty="0">
                <a:solidFill>
                  <a:schemeClr val="dk1"/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j-lt"/>
              </a:rPr>
              <a:t>outnumber</a:t>
            </a:r>
            <a:r>
              <a:rPr lang="it-IT" sz="1600" dirty="0">
                <a:solidFill>
                  <a:schemeClr val="dk1"/>
                </a:solidFill>
                <a:latin typeface="+mj-lt"/>
              </a:rPr>
              <a:t> the available places, </a:t>
            </a:r>
            <a:r>
              <a:rPr lang="it-IT" sz="1600" dirty="0" err="1">
                <a:solidFill>
                  <a:schemeClr val="dk1"/>
                </a:solidFill>
                <a:latin typeface="+mj-lt"/>
              </a:rPr>
              <a:t>they</a:t>
            </a:r>
            <a:r>
              <a:rPr lang="it-IT" sz="1600" dirty="0">
                <a:solidFill>
                  <a:schemeClr val="dk1"/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j-lt"/>
              </a:rPr>
              <a:t>will</a:t>
            </a:r>
            <a:r>
              <a:rPr lang="it-IT" sz="1600" dirty="0">
                <a:solidFill>
                  <a:schemeClr val="dk1"/>
                </a:solidFill>
                <a:latin typeface="+mj-lt"/>
              </a:rPr>
              <a:t> be </a:t>
            </a:r>
            <a:r>
              <a:rPr lang="it-IT" sz="1600" dirty="0" err="1">
                <a:solidFill>
                  <a:schemeClr val="dk1"/>
                </a:solidFill>
                <a:latin typeface="+mj-lt"/>
              </a:rPr>
              <a:t>listed</a:t>
            </a:r>
            <a:r>
              <a:rPr lang="it-IT" sz="1600" dirty="0">
                <a:solidFill>
                  <a:schemeClr val="dk1"/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j-lt"/>
              </a:rPr>
              <a:t>according</a:t>
            </a:r>
            <a:r>
              <a:rPr lang="it-IT" sz="1600" dirty="0">
                <a:solidFill>
                  <a:schemeClr val="dk1"/>
                </a:solidFill>
                <a:latin typeface="+mj-lt"/>
              </a:rPr>
              <a:t> to a </a:t>
            </a:r>
            <a:r>
              <a:rPr lang="it-IT" sz="1600" dirty="0" err="1">
                <a:solidFill>
                  <a:schemeClr val="dk1"/>
                </a:solidFill>
                <a:latin typeface="+mj-lt"/>
              </a:rPr>
              <a:t>merit</a:t>
            </a:r>
            <a:r>
              <a:rPr lang="it-IT" sz="1600" dirty="0">
                <a:solidFill>
                  <a:schemeClr val="dk1"/>
                </a:solidFill>
                <a:latin typeface="+mj-lt"/>
              </a:rPr>
              <a:t> ranking, </a:t>
            </a:r>
            <a:r>
              <a:rPr lang="it-IT" sz="1600" dirty="0" err="1">
                <a:solidFill>
                  <a:schemeClr val="dk1"/>
                </a:solidFill>
                <a:latin typeface="+mj-lt"/>
              </a:rPr>
              <a:t>based</a:t>
            </a:r>
            <a:r>
              <a:rPr lang="it-IT" sz="1600" dirty="0">
                <a:solidFill>
                  <a:schemeClr val="dk1"/>
                </a:solidFill>
                <a:latin typeface="+mj-lt"/>
              </a:rPr>
              <a:t> on the </a:t>
            </a:r>
            <a:r>
              <a:rPr lang="en-US" sz="1600" dirty="0">
                <a:solidFill>
                  <a:schemeClr val="dk1"/>
                </a:solidFill>
                <a:latin typeface="+mj-lt"/>
              </a:rPr>
              <a:t>weighted average. </a:t>
            </a:r>
            <a:endParaRPr sz="1600" dirty="0">
              <a:solidFill>
                <a:schemeClr val="dk1"/>
              </a:solidFill>
              <a:latin typeface="+mj-l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16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In case the first option ranking </a:t>
            </a:r>
            <a:r>
              <a:rPr lang="it-IT" sz="1600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has</a:t>
            </a:r>
            <a:r>
              <a:rPr lang="it-IT" sz="16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already</a:t>
            </a:r>
            <a:r>
              <a:rPr lang="it-IT" sz="16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assigned</a:t>
            </a:r>
            <a:r>
              <a:rPr lang="it-IT" sz="16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all</a:t>
            </a:r>
            <a:r>
              <a:rPr lang="it-IT" sz="16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the available places, </a:t>
            </a:r>
            <a:r>
              <a:rPr lang="it-IT" sz="1600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students</a:t>
            </a:r>
            <a:r>
              <a:rPr lang="it-IT" sz="16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will</a:t>
            </a:r>
            <a:r>
              <a:rPr lang="it-IT" sz="16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be </a:t>
            </a:r>
            <a:r>
              <a:rPr lang="it-IT" sz="1600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placed</a:t>
            </a:r>
            <a:r>
              <a:rPr lang="it-IT" sz="16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on </a:t>
            </a:r>
            <a:r>
              <a:rPr lang="it-IT" sz="1600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their</a:t>
            </a:r>
            <a:r>
              <a:rPr lang="it-IT" sz="16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second option ranking.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dirty="0">
              <a:solidFill>
                <a:schemeClr val="dk1"/>
              </a:solidFill>
              <a:latin typeface="+mj-lt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1600" b="1" dirty="0">
                <a:solidFill>
                  <a:srgbClr val="DC3189"/>
                </a:solidFill>
                <a:latin typeface="+mj-lt"/>
              </a:rPr>
              <a:t>2. MERIT RANKING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The other applicants will be ranked in a merit list, according to the total score obtained by the application, the order of preferences the Master's Degree Courses and the available places, after direct admissions.</a:t>
            </a:r>
            <a:endParaRPr sz="1600" dirty="0">
              <a:solidFill>
                <a:schemeClr val="tx1"/>
              </a:solidFill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1600" b="1" dirty="0">
                <a:solidFill>
                  <a:schemeClr val="dk1"/>
                </a:solidFill>
                <a:latin typeface="+mj-lt"/>
              </a:rPr>
              <a:t>The </a:t>
            </a:r>
            <a:r>
              <a:rPr lang="it-IT" sz="1600" b="1" dirty="0" err="1">
                <a:solidFill>
                  <a:schemeClr val="dk1"/>
                </a:solidFill>
                <a:latin typeface="+mj-lt"/>
              </a:rPr>
              <a:t>merit</a:t>
            </a:r>
            <a:r>
              <a:rPr lang="it-IT" sz="1600" b="1" dirty="0">
                <a:solidFill>
                  <a:schemeClr val="dk1"/>
                </a:solidFill>
                <a:latin typeface="+mj-lt"/>
              </a:rPr>
              <a:t> ranking </a:t>
            </a:r>
            <a:r>
              <a:rPr lang="it-IT" sz="1600" b="1" dirty="0" err="1">
                <a:solidFill>
                  <a:schemeClr val="dk1"/>
                </a:solidFill>
                <a:latin typeface="+mj-lt"/>
              </a:rPr>
              <a:t>will</a:t>
            </a:r>
            <a:r>
              <a:rPr lang="it-IT" sz="1600" b="1" dirty="0">
                <a:solidFill>
                  <a:schemeClr val="dk1"/>
                </a:solidFill>
                <a:latin typeface="+mj-lt"/>
              </a:rPr>
              <a:t> show </a:t>
            </a:r>
            <a:r>
              <a:rPr lang="it-IT" sz="1600" b="1" dirty="0" err="1">
                <a:solidFill>
                  <a:schemeClr val="dk1"/>
                </a:solidFill>
                <a:latin typeface="+mj-lt"/>
              </a:rPr>
              <a:t>only</a:t>
            </a:r>
            <a:r>
              <a:rPr lang="it-IT" sz="1600" b="1" dirty="0">
                <a:solidFill>
                  <a:schemeClr val="dk1"/>
                </a:solidFill>
                <a:latin typeface="+mj-lt"/>
              </a:rPr>
              <a:t> </a:t>
            </a:r>
            <a:r>
              <a:rPr lang="it-IT" sz="1600" b="1" dirty="0" err="1">
                <a:solidFill>
                  <a:schemeClr val="dk1"/>
                </a:solidFill>
                <a:latin typeface="+mj-lt"/>
              </a:rPr>
              <a:t>candidates</a:t>
            </a:r>
            <a:r>
              <a:rPr lang="it-IT" sz="1600" b="1" dirty="0">
                <a:solidFill>
                  <a:schemeClr val="dk1"/>
                </a:solidFill>
                <a:latin typeface="+mj-lt"/>
              </a:rPr>
              <a:t> with a </a:t>
            </a:r>
            <a:r>
              <a:rPr lang="it-IT" sz="1600" b="1" dirty="0" err="1">
                <a:solidFill>
                  <a:schemeClr val="dk1"/>
                </a:solidFill>
                <a:latin typeface="+mj-lt"/>
              </a:rPr>
              <a:t>Portfolio’s</a:t>
            </a:r>
            <a:r>
              <a:rPr lang="it-IT" sz="1600" b="1" dirty="0">
                <a:solidFill>
                  <a:schemeClr val="dk1"/>
                </a:solidFill>
                <a:latin typeface="+mj-lt"/>
              </a:rPr>
              <a:t> positive evaluation (min. 18/30 points).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it-IT" sz="1600" b="1" dirty="0">
              <a:solidFill>
                <a:schemeClr val="dk1"/>
              </a:solidFill>
              <a:latin typeface="+mj-lt"/>
            </a:endParaRPr>
          </a:p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The score awarded to the applicants to the second option will be reduced of </a:t>
            </a:r>
            <a:r>
              <a:rPr lang="en-US" sz="1600" dirty="0">
                <a:solidFill>
                  <a:srgbClr val="E359A0"/>
                </a:solidFill>
                <a:latin typeface="+mj-lt"/>
              </a:rPr>
              <a:t>20%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and of </a:t>
            </a:r>
            <a:r>
              <a:rPr lang="en-US" sz="1600" dirty="0">
                <a:solidFill>
                  <a:srgbClr val="E359A0"/>
                </a:solidFill>
                <a:latin typeface="+mj-lt"/>
              </a:rPr>
              <a:t>25%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in case of third option.</a:t>
            </a:r>
            <a:endParaRPr lang="it-IT" sz="1600" dirty="0">
              <a:solidFill>
                <a:schemeClr val="tx1"/>
              </a:solidFill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>
              <a:solidFill>
                <a:schemeClr val="dk1"/>
              </a:solidFill>
              <a:latin typeface="+mj-lt"/>
            </a:endParaRPr>
          </a:p>
          <a:p>
            <a:pPr lvl="0" algn="just">
              <a:buClr>
                <a:schemeClr val="dk1"/>
              </a:buClr>
            </a:pPr>
            <a:r>
              <a:rPr lang="it-IT" sz="1600" b="1" dirty="0">
                <a:solidFill>
                  <a:schemeClr val="dk1"/>
                </a:solidFill>
              </a:rPr>
              <a:t>CANDIDATES THAT ARE ELIGIBLE FOR ENROLMENT IN THEIR FIRST OPTION, WILL SHOW ONLY IN THAT RANKING – THEY WILL NOT SHOW IN OTHER LM RANKINGS</a:t>
            </a:r>
          </a:p>
          <a:p>
            <a:pPr lvl="0" algn="just">
              <a:buClr>
                <a:schemeClr val="dk1"/>
              </a:buClr>
            </a:pPr>
            <a:r>
              <a:rPr lang="it-IT" sz="1600" b="1" dirty="0" err="1">
                <a:solidFill>
                  <a:schemeClr val="dk1"/>
                </a:solidFill>
              </a:rPr>
              <a:t>Candidates</a:t>
            </a:r>
            <a:r>
              <a:rPr lang="it-IT" sz="1600" b="1" dirty="0">
                <a:solidFill>
                  <a:schemeClr val="dk1"/>
                </a:solidFill>
              </a:rPr>
              <a:t> </a:t>
            </a:r>
            <a:r>
              <a:rPr lang="it-IT" sz="1600" b="1" dirty="0" err="1">
                <a:solidFill>
                  <a:schemeClr val="dk1"/>
                </a:solidFill>
              </a:rPr>
              <a:t>that</a:t>
            </a:r>
            <a:r>
              <a:rPr lang="it-IT" sz="1600" b="1" dirty="0">
                <a:solidFill>
                  <a:schemeClr val="dk1"/>
                </a:solidFill>
              </a:rPr>
              <a:t> are </a:t>
            </a:r>
            <a:r>
              <a:rPr lang="it-IT" sz="1600" b="1" dirty="0" err="1">
                <a:solidFill>
                  <a:schemeClr val="dk1"/>
                </a:solidFill>
              </a:rPr>
              <a:t>eligible</a:t>
            </a:r>
            <a:r>
              <a:rPr lang="it-IT" sz="1600" b="1" dirty="0">
                <a:solidFill>
                  <a:schemeClr val="dk1"/>
                </a:solidFill>
              </a:rPr>
              <a:t> for </a:t>
            </a:r>
            <a:r>
              <a:rPr lang="it-IT" sz="1600" b="1" dirty="0" err="1">
                <a:solidFill>
                  <a:schemeClr val="dk1"/>
                </a:solidFill>
              </a:rPr>
              <a:t>enrolment</a:t>
            </a:r>
            <a:r>
              <a:rPr lang="it-IT" sz="1600" b="1" dirty="0">
                <a:solidFill>
                  <a:schemeClr val="dk1"/>
                </a:solidFill>
              </a:rPr>
              <a:t> in </a:t>
            </a:r>
            <a:r>
              <a:rPr lang="it-IT" sz="1600" b="1" dirty="0" err="1">
                <a:solidFill>
                  <a:schemeClr val="dk1"/>
                </a:solidFill>
              </a:rPr>
              <a:t>their</a:t>
            </a:r>
            <a:r>
              <a:rPr lang="it-IT" sz="1600" b="1" dirty="0">
                <a:solidFill>
                  <a:schemeClr val="dk1"/>
                </a:solidFill>
              </a:rPr>
              <a:t> 2nd/3rd option </a:t>
            </a:r>
            <a:r>
              <a:rPr lang="it-IT" sz="1600" b="1" dirty="0" err="1">
                <a:solidFill>
                  <a:schemeClr val="dk1"/>
                </a:solidFill>
              </a:rPr>
              <a:t>will</a:t>
            </a:r>
            <a:r>
              <a:rPr lang="it-IT" sz="1600" b="1" dirty="0">
                <a:solidFill>
                  <a:schemeClr val="dk1"/>
                </a:solidFill>
              </a:rPr>
              <a:t> show in </a:t>
            </a:r>
            <a:r>
              <a:rPr lang="it-IT" sz="1600" b="1" dirty="0" err="1">
                <a:solidFill>
                  <a:schemeClr val="dk1"/>
                </a:solidFill>
              </a:rPr>
              <a:t>their</a:t>
            </a:r>
            <a:r>
              <a:rPr lang="it-IT" sz="1600" b="1" dirty="0">
                <a:solidFill>
                  <a:schemeClr val="dk1"/>
                </a:solidFill>
              </a:rPr>
              <a:t> 1st/2nd option </a:t>
            </a:r>
            <a:r>
              <a:rPr lang="it-IT" sz="1600" b="1" dirty="0" err="1">
                <a:solidFill>
                  <a:schemeClr val="dk1"/>
                </a:solidFill>
              </a:rPr>
              <a:t>rankings</a:t>
            </a:r>
            <a:r>
              <a:rPr lang="it-IT" sz="1600" b="1" dirty="0">
                <a:solidFill>
                  <a:schemeClr val="dk1"/>
                </a:solidFill>
              </a:rPr>
              <a:t> </a:t>
            </a:r>
            <a:r>
              <a:rPr lang="it-IT" sz="1600" b="1" dirty="0" err="1">
                <a:solidFill>
                  <a:schemeClr val="dk1"/>
                </a:solidFill>
              </a:rPr>
              <a:t>only</a:t>
            </a:r>
            <a:r>
              <a:rPr lang="it-IT" sz="1600" b="1" dirty="0">
                <a:solidFill>
                  <a:schemeClr val="dk1"/>
                </a:solidFill>
              </a:rPr>
              <a:t> </a:t>
            </a:r>
            <a:r>
              <a:rPr lang="it-IT" sz="1600" b="1" dirty="0" err="1">
                <a:solidFill>
                  <a:schemeClr val="dk1"/>
                </a:solidFill>
              </a:rPr>
              <a:t>if</a:t>
            </a:r>
            <a:r>
              <a:rPr lang="it-IT" sz="1600" b="1" dirty="0">
                <a:solidFill>
                  <a:schemeClr val="dk1"/>
                </a:solidFill>
              </a:rPr>
              <a:t> </a:t>
            </a:r>
            <a:r>
              <a:rPr lang="it-IT" sz="1600" b="1" dirty="0" err="1">
                <a:solidFill>
                  <a:schemeClr val="dk1"/>
                </a:solidFill>
              </a:rPr>
              <a:t>waitlisted</a:t>
            </a:r>
            <a:r>
              <a:rPr lang="it-IT" sz="1600" b="1" dirty="0">
                <a:solidFill>
                  <a:schemeClr val="dk1"/>
                </a:solidFill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dirty="0">
              <a:solidFill>
                <a:schemeClr val="dk1"/>
              </a:solidFill>
              <a:latin typeface="+mj-lt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</a:endParaRPr>
          </a:p>
        </p:txBody>
      </p:sp>
      <p:sp>
        <p:nvSpPr>
          <p:cNvPr id="196" name="Google Shape;196;p18"/>
          <p:cNvSpPr txBox="1"/>
          <p:nvPr/>
        </p:nvSpPr>
        <p:spPr>
          <a:xfrm>
            <a:off x="1160474" y="629900"/>
            <a:ext cx="8614500" cy="474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 dirty="0">
                <a:solidFill>
                  <a:srgbClr val="231F20"/>
                </a:solidFill>
              </a:rPr>
              <a:t>Publishing of the </a:t>
            </a:r>
            <a:r>
              <a:rPr lang="it-IT" sz="3000" b="1" dirty="0" err="1">
                <a:solidFill>
                  <a:srgbClr val="231F20"/>
                </a:solidFill>
              </a:rPr>
              <a:t>Rankinks</a:t>
            </a:r>
            <a:r>
              <a:rPr lang="it-IT" sz="3000" b="1" dirty="0">
                <a:solidFill>
                  <a:srgbClr val="231F20"/>
                </a:solidFill>
              </a:rPr>
              <a:t> - </a:t>
            </a:r>
            <a:r>
              <a:rPr lang="it-IT" sz="3000" b="1" dirty="0">
                <a:solidFill>
                  <a:srgbClr val="231F20"/>
                </a:solidFill>
                <a:highlight>
                  <a:srgbClr val="E359A0"/>
                </a:highlight>
              </a:rPr>
              <a:t>5th </a:t>
            </a:r>
            <a:r>
              <a:rPr lang="it-IT" sz="3000" b="1" dirty="0" err="1">
                <a:solidFill>
                  <a:srgbClr val="231F20"/>
                </a:solidFill>
                <a:highlight>
                  <a:srgbClr val="E359A0"/>
                </a:highlight>
              </a:rPr>
              <a:t>September</a:t>
            </a:r>
            <a:endParaRPr sz="3000" b="1" dirty="0">
              <a:solidFill>
                <a:srgbClr val="231F20"/>
              </a:solidFill>
              <a:highlight>
                <a:srgbClr val="E359A0"/>
              </a:highligh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87107" y="3788155"/>
            <a:ext cx="7632291" cy="763229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9"/>
          <p:cNvSpPr/>
          <p:nvPr/>
        </p:nvSpPr>
        <p:spPr>
          <a:xfrm>
            <a:off x="928450" y="1596177"/>
            <a:ext cx="10324500" cy="371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n-US" sz="1800" dirty="0">
                <a:solidFill>
                  <a:schemeClr val="dk1"/>
                </a:solidFill>
                <a:latin typeface="+mj-lt"/>
              </a:rPr>
              <a:t>At the end of the enrolment period, a second phase will be open, where the places left free from the first phase will be made available. Candidates will show only once, in the most favorable scrolling ranking.</a:t>
            </a:r>
          </a:p>
          <a:p>
            <a:pPr algn="just"/>
            <a:endParaRPr lang="en-US" sz="1800" dirty="0">
              <a:solidFill>
                <a:schemeClr val="dk1"/>
              </a:solidFill>
              <a:latin typeface="+mj-lt"/>
            </a:endParaRPr>
          </a:p>
          <a:p>
            <a:pPr algn="just"/>
            <a:r>
              <a:rPr lang="en-US" sz="1800" dirty="0">
                <a:solidFill>
                  <a:schemeClr val="dk1"/>
                </a:solidFill>
                <a:latin typeface="+mj-lt"/>
              </a:rPr>
              <a:t>For each </a:t>
            </a:r>
            <a:r>
              <a:rPr lang="en-US" sz="1800" dirty="0" err="1">
                <a:solidFill>
                  <a:schemeClr val="dk1"/>
                </a:solidFill>
                <a:latin typeface="+mj-lt"/>
              </a:rPr>
              <a:t>Programme</a:t>
            </a:r>
            <a:r>
              <a:rPr lang="en-US" sz="1800" dirty="0">
                <a:solidFill>
                  <a:schemeClr val="dk1"/>
                </a:solidFill>
                <a:latin typeface="+mj-lt"/>
              </a:rPr>
              <a:t> (</a:t>
            </a:r>
            <a:r>
              <a:rPr lang="en-US" sz="1800" dirty="0" err="1">
                <a:solidFill>
                  <a:schemeClr val="dk1"/>
                </a:solidFill>
                <a:latin typeface="+mj-lt"/>
              </a:rPr>
              <a:t>CdS</a:t>
            </a:r>
            <a:r>
              <a:rPr lang="en-US" sz="1800" dirty="0">
                <a:solidFill>
                  <a:schemeClr val="dk1"/>
                </a:solidFill>
                <a:latin typeface="+mj-lt"/>
              </a:rPr>
              <a:t>) will be excluded from the relevant scrolling ranking: </a:t>
            </a:r>
          </a:p>
          <a:p>
            <a:pPr algn="just"/>
            <a:r>
              <a:rPr lang="en-US" sz="1800" dirty="0">
                <a:solidFill>
                  <a:schemeClr val="dk1"/>
                </a:solidFill>
                <a:latin typeface="+mj-lt"/>
              </a:rPr>
              <a:t>• students already enrolled in any of </a:t>
            </a:r>
            <a:r>
              <a:rPr lang="en-US" sz="1800" dirty="0" err="1">
                <a:solidFill>
                  <a:schemeClr val="dk1"/>
                </a:solidFill>
                <a:latin typeface="+mj-lt"/>
              </a:rPr>
              <a:t>Politecnico’s</a:t>
            </a:r>
            <a:r>
              <a:rPr lang="en-US" sz="1800" dirty="0">
                <a:solidFill>
                  <a:schemeClr val="dk1"/>
                </a:solidFill>
                <a:latin typeface="+mj-lt"/>
              </a:rPr>
              <a:t> Degree </a:t>
            </a:r>
            <a:r>
              <a:rPr lang="en-US" sz="1800" dirty="0" err="1">
                <a:solidFill>
                  <a:schemeClr val="dk1"/>
                </a:solidFill>
                <a:latin typeface="+mj-lt"/>
              </a:rPr>
              <a:t>Programmes</a:t>
            </a:r>
            <a:r>
              <a:rPr lang="en-US" sz="1800" dirty="0">
                <a:solidFill>
                  <a:schemeClr val="dk1"/>
                </a:solidFill>
                <a:latin typeface="+mj-lt"/>
              </a:rPr>
              <a:t>; </a:t>
            </a:r>
          </a:p>
          <a:p>
            <a:pPr algn="just"/>
            <a:r>
              <a:rPr lang="en-US" sz="1800" dirty="0">
                <a:solidFill>
                  <a:schemeClr val="dk1"/>
                </a:solidFill>
                <a:latin typeface="+mj-lt"/>
              </a:rPr>
              <a:t>• students who were already eligible for enrolment in the </a:t>
            </a:r>
            <a:r>
              <a:rPr lang="en-US" sz="1800" dirty="0" err="1">
                <a:solidFill>
                  <a:schemeClr val="dk1"/>
                </a:solidFill>
                <a:latin typeface="+mj-lt"/>
              </a:rPr>
              <a:t>programme</a:t>
            </a:r>
            <a:r>
              <a:rPr lang="en-US" sz="1800" dirty="0">
                <a:solidFill>
                  <a:schemeClr val="dk1"/>
                </a:solidFill>
                <a:latin typeface="+mj-lt"/>
              </a:rPr>
              <a:t> and have not exercised their right to do it. </a:t>
            </a:r>
          </a:p>
          <a:p>
            <a:pPr algn="just"/>
            <a:endParaRPr lang="en-US" sz="1800" dirty="0">
              <a:solidFill>
                <a:schemeClr val="dk1"/>
              </a:solidFill>
              <a:latin typeface="+mj-lt"/>
            </a:endParaRPr>
          </a:p>
          <a:p>
            <a:pPr algn="just"/>
            <a:r>
              <a:rPr lang="en-US" sz="1800" dirty="0">
                <a:solidFill>
                  <a:schemeClr val="dk1"/>
                </a:solidFill>
                <a:latin typeface="+mj-lt"/>
              </a:rPr>
              <a:t>Unassigned places after the second phase will be made available for selections in the 2nd semester. </a:t>
            </a:r>
          </a:p>
          <a:p>
            <a:pPr algn="just"/>
            <a:r>
              <a:rPr lang="en-US" sz="1800" dirty="0">
                <a:solidFill>
                  <a:schemeClr val="dk1"/>
                </a:solidFill>
                <a:latin typeface="+mj-lt"/>
                <a:sym typeface="Georgia"/>
              </a:rPr>
              <a:t>The relevant notice will be published in early December on the School’s website.</a:t>
            </a:r>
            <a:endParaRPr lang="it-IT" sz="1800" dirty="0">
              <a:solidFill>
                <a:schemeClr val="dk1"/>
              </a:solidFill>
              <a:latin typeface="+mj-lt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dirty="0">
              <a:solidFill>
                <a:schemeClr val="dk1"/>
              </a:solidFill>
              <a:latin typeface="+mj-lt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dirty="0">
              <a:solidFill>
                <a:schemeClr val="dk1"/>
              </a:solidFill>
              <a:latin typeface="+mj-lt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dirty="0">
              <a:solidFill>
                <a:schemeClr val="dk1"/>
              </a:solidFill>
              <a:latin typeface="+mj-lt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dirty="0">
              <a:solidFill>
                <a:schemeClr val="dk1"/>
              </a:solidFill>
              <a:latin typeface="+mj-lt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. </a:t>
            </a:r>
            <a:endParaRPr sz="1800" dirty="0">
              <a:solidFill>
                <a:schemeClr val="dk1"/>
              </a:solidFill>
              <a:latin typeface="+mj-lt"/>
              <a:ea typeface="Georgia"/>
              <a:cs typeface="Georgia"/>
              <a:sym typeface="Georgia"/>
            </a:endParaRPr>
          </a:p>
        </p:txBody>
      </p:sp>
      <p:sp>
        <p:nvSpPr>
          <p:cNvPr id="203" name="Google Shape;203;p19"/>
          <p:cNvSpPr txBox="1"/>
          <p:nvPr/>
        </p:nvSpPr>
        <p:spPr>
          <a:xfrm>
            <a:off x="1160474" y="629900"/>
            <a:ext cx="9860452" cy="474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it-IT" sz="3000" b="1" dirty="0">
                <a:solidFill>
                  <a:srgbClr val="231F20"/>
                </a:solidFill>
              </a:rPr>
              <a:t>2nd Phase – Scrolling Ranking- </a:t>
            </a:r>
            <a:r>
              <a:rPr lang="it-IT" sz="3000" b="1" dirty="0">
                <a:solidFill>
                  <a:srgbClr val="231F20"/>
                </a:solidFill>
                <a:highlight>
                  <a:srgbClr val="E359A0"/>
                </a:highlight>
              </a:rPr>
              <a:t>12th </a:t>
            </a:r>
            <a:r>
              <a:rPr lang="it-IT" sz="3000" b="1" dirty="0" err="1">
                <a:solidFill>
                  <a:srgbClr val="231F20"/>
                </a:solidFill>
                <a:highlight>
                  <a:srgbClr val="E359A0"/>
                </a:highlight>
              </a:rPr>
              <a:t>September</a:t>
            </a:r>
            <a:endParaRPr sz="3000" b="1" dirty="0">
              <a:solidFill>
                <a:srgbClr val="231F20"/>
              </a:solidFill>
              <a:highlight>
                <a:srgbClr val="E359A0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/>
          <p:nvPr/>
        </p:nvSpPr>
        <p:spPr>
          <a:xfrm rot="-5400000">
            <a:off x="-3005816" y="2656234"/>
            <a:ext cx="7848600" cy="1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0650" rIns="0" bIns="0" anchor="t" anchorCtr="0">
            <a:spAutoFit/>
          </a:bodyPr>
          <a:lstStyle/>
          <a:p>
            <a:pPr marL="12065" marR="2029460" lvl="0" indent="0" algn="l" rtl="0">
              <a:lnSpc>
                <a:spcPct val="83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it-IT" sz="7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 sz="7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2596738" y="942316"/>
            <a:ext cx="4842300" cy="3148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0650" rIns="0" bIns="0" anchor="t" anchorCtr="0">
            <a:spAutoFit/>
          </a:bodyPr>
          <a:lstStyle/>
          <a:p>
            <a:pPr marL="12065" marR="2029460" lvl="0" indent="0" algn="l" rtl="0">
              <a:lnSpc>
                <a:spcPct val="915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it-IT" sz="6600" b="1" i="0" u="none" strike="noStrike" cap="none" dirty="0">
                <a:solidFill>
                  <a:srgbClr val="DC3189"/>
                </a:solidFill>
                <a:latin typeface="Arial"/>
                <a:ea typeface="Arial"/>
                <a:cs typeface="Arial"/>
                <a:sym typeface="Arial"/>
              </a:rPr>
              <a:t>01.</a:t>
            </a:r>
            <a:endParaRPr sz="1400" b="0" i="0" u="none" strike="noStrike" cap="none" dirty="0">
              <a:solidFill>
                <a:srgbClr val="DC318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65" marR="202946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t-IT" sz="2500" i="1" dirty="0">
                <a:latin typeface="Georgia"/>
                <a:sym typeface="Georgia"/>
              </a:rPr>
              <a:t>Available </a:t>
            </a:r>
          </a:p>
          <a:p>
            <a:pPr marL="12065" marR="202946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t-IT" sz="2500" i="1" dirty="0">
                <a:latin typeface="Georgia"/>
                <a:sym typeface="Georgia"/>
              </a:rPr>
              <a:t>places</a:t>
            </a:r>
          </a:p>
          <a:p>
            <a:pPr marL="12065" marR="202946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it-IT" sz="2500" b="0" i="1" u="none" strike="noStrike" cap="none" dirty="0">
              <a:solidFill>
                <a:srgbClr val="000000"/>
              </a:solidFill>
              <a:latin typeface="Georgia"/>
              <a:ea typeface="Arial"/>
              <a:cs typeface="Arial"/>
              <a:sym typeface="Georgia"/>
            </a:endParaRPr>
          </a:p>
          <a:p>
            <a:pPr marL="12065" marR="202946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2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"/>
          <p:cNvSpPr txBox="1"/>
          <p:nvPr/>
        </p:nvSpPr>
        <p:spPr>
          <a:xfrm>
            <a:off x="5404844" y="942304"/>
            <a:ext cx="5715000" cy="1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0650" rIns="0" bIns="0" anchor="t" anchorCtr="0">
            <a:spAutoFit/>
          </a:bodyPr>
          <a:lstStyle/>
          <a:p>
            <a:pPr marL="12065" marR="2029460" lvl="0" indent="0" algn="l" rtl="0">
              <a:lnSpc>
                <a:spcPct val="915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it-IT" sz="6600" b="1" i="0" u="none" strike="noStrike" cap="none" dirty="0">
                <a:solidFill>
                  <a:srgbClr val="DC3189"/>
                </a:solidFill>
                <a:latin typeface="Arial"/>
                <a:ea typeface="Arial"/>
                <a:cs typeface="Arial"/>
                <a:sym typeface="Arial"/>
              </a:rPr>
              <a:t>02.</a:t>
            </a:r>
            <a:endParaRPr sz="1400" b="0" i="0" u="none" strike="noStrike" cap="none" dirty="0">
              <a:solidFill>
                <a:srgbClr val="DC318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65" marR="202946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t-IT" sz="2500" b="0" i="1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Deadlines</a:t>
            </a:r>
            <a:r>
              <a:rPr lang="it-IT" sz="2500" b="0" i="1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		</a:t>
            </a:r>
            <a:endParaRPr sz="2500" b="0" i="1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2" name="Google Shape;72;p2"/>
          <p:cNvSpPr txBox="1"/>
          <p:nvPr/>
        </p:nvSpPr>
        <p:spPr>
          <a:xfrm>
            <a:off x="8192582" y="942304"/>
            <a:ext cx="5715000" cy="1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0650" rIns="0" bIns="0" anchor="t" anchorCtr="0">
            <a:spAutoFit/>
          </a:bodyPr>
          <a:lstStyle/>
          <a:p>
            <a:pPr marL="12065" marR="2029460" lvl="0" indent="0" algn="l" rtl="0">
              <a:lnSpc>
                <a:spcPct val="915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it-IT" sz="6600" b="1" i="0" u="none" strike="noStrike" cap="none" dirty="0">
                <a:solidFill>
                  <a:srgbClr val="DC3189"/>
                </a:solidFill>
                <a:latin typeface="Arial"/>
                <a:ea typeface="Arial"/>
                <a:cs typeface="Arial"/>
                <a:sym typeface="Arial"/>
              </a:rPr>
              <a:t>03.</a:t>
            </a:r>
            <a:endParaRPr sz="1400" b="0" i="0" u="none" strike="noStrike" cap="none" dirty="0">
              <a:solidFill>
                <a:srgbClr val="DC318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65" marR="202946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t-IT" sz="2500" i="1" dirty="0" err="1">
                <a:latin typeface="Georgia"/>
                <a:ea typeface="Georgia"/>
                <a:cs typeface="Georgia"/>
                <a:sym typeface="Georgia"/>
              </a:rPr>
              <a:t>Prerequisites</a:t>
            </a:r>
            <a:endParaRPr sz="2500" b="0" i="1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2617106" y="4478306"/>
            <a:ext cx="5715000" cy="2122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0650" rIns="0" bIns="0" anchor="t" anchorCtr="0">
            <a:spAutoFit/>
          </a:bodyPr>
          <a:lstStyle/>
          <a:p>
            <a:pPr marL="12065" marR="2029460" lvl="0" indent="0" algn="l" rtl="0">
              <a:lnSpc>
                <a:spcPct val="915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it-IT" sz="6600" b="1" i="0" u="none" strike="noStrike" cap="none" dirty="0">
                <a:solidFill>
                  <a:srgbClr val="DC3189"/>
                </a:solidFill>
                <a:latin typeface="Arial"/>
                <a:ea typeface="Arial"/>
                <a:cs typeface="Arial"/>
                <a:sym typeface="Arial"/>
              </a:rPr>
              <a:t>05.</a:t>
            </a:r>
            <a:endParaRPr sz="1400" b="0" i="0" u="none" strike="noStrike" cap="none" dirty="0">
              <a:solidFill>
                <a:srgbClr val="DC318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65" marR="202946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t-IT" sz="2500" b="0" i="1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Evaluation </a:t>
            </a:r>
          </a:p>
          <a:p>
            <a:pPr marL="12065" marR="202946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t-IT" sz="2500" b="0" i="1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Criteria</a:t>
            </a:r>
            <a:endParaRPr sz="2500" b="0" i="1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4" name="Google Shape;74;p2"/>
          <p:cNvSpPr txBox="1"/>
          <p:nvPr/>
        </p:nvSpPr>
        <p:spPr>
          <a:xfrm>
            <a:off x="5404844" y="4478306"/>
            <a:ext cx="5715000" cy="1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0650" rIns="0" bIns="0" anchor="t" anchorCtr="0">
            <a:spAutoFit/>
          </a:bodyPr>
          <a:lstStyle/>
          <a:p>
            <a:pPr marL="12065" marR="2029460" lvl="0" indent="0" algn="l" rtl="0">
              <a:lnSpc>
                <a:spcPct val="915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it-IT" sz="6600" b="1" i="0" u="none" strike="noStrike" cap="none" dirty="0">
                <a:solidFill>
                  <a:srgbClr val="DC3189"/>
                </a:solidFill>
                <a:latin typeface="Arial"/>
                <a:ea typeface="Arial"/>
                <a:cs typeface="Arial"/>
                <a:sym typeface="Arial"/>
              </a:rPr>
              <a:t>06.</a:t>
            </a:r>
            <a:endParaRPr sz="1400" b="0" i="0" u="none" strike="noStrike" cap="none" dirty="0">
              <a:solidFill>
                <a:srgbClr val="DC318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65" marR="202946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t-IT" sz="2500" b="0" i="1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Rankings</a:t>
            </a:r>
            <a:endParaRPr sz="2500" b="0" i="1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5" name="Google Shape;75;p2"/>
          <p:cNvSpPr txBox="1"/>
          <p:nvPr/>
        </p:nvSpPr>
        <p:spPr>
          <a:xfrm>
            <a:off x="10767607" y="942304"/>
            <a:ext cx="5715000" cy="2122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0650" rIns="0" bIns="0" anchor="t" anchorCtr="0">
            <a:spAutoFit/>
          </a:bodyPr>
          <a:lstStyle/>
          <a:p>
            <a:pPr marL="12065" marR="2029460" lvl="0" indent="0" algn="l" rtl="0">
              <a:lnSpc>
                <a:spcPct val="915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it-IT" sz="6600" b="1" i="0" u="none" strike="noStrike" cap="none" dirty="0">
                <a:solidFill>
                  <a:srgbClr val="DC3189"/>
                </a:solidFill>
                <a:latin typeface="Arial"/>
                <a:ea typeface="Arial"/>
                <a:cs typeface="Arial"/>
                <a:sym typeface="Arial"/>
              </a:rPr>
              <a:t>04.</a:t>
            </a:r>
            <a:endParaRPr sz="1400" b="0" i="0" u="none" strike="noStrike" cap="none" dirty="0">
              <a:solidFill>
                <a:srgbClr val="DC318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65" marR="202946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t-IT" sz="2500" b="0" i="1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Required</a:t>
            </a:r>
            <a:r>
              <a:rPr lang="it-IT" sz="2500" b="0" i="1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marL="12065" marR="202946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t-IT" sz="2500" b="0" i="1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Documents</a:t>
            </a:r>
            <a:endParaRPr sz="2500" b="0" i="1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6" name="Google Shape;76;p2"/>
          <p:cNvSpPr txBox="1"/>
          <p:nvPr/>
        </p:nvSpPr>
        <p:spPr>
          <a:xfrm>
            <a:off x="7979869" y="4468128"/>
            <a:ext cx="5715000" cy="2122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0650" rIns="0" bIns="0" anchor="t" anchorCtr="0">
            <a:spAutoFit/>
          </a:bodyPr>
          <a:lstStyle/>
          <a:p>
            <a:pPr marL="12065" marR="2029460" lvl="0" indent="0" algn="l" rtl="0">
              <a:lnSpc>
                <a:spcPct val="915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it-IT" sz="6600" b="1" i="0" u="none" strike="noStrike" cap="none" dirty="0">
                <a:solidFill>
                  <a:srgbClr val="DC3189"/>
                </a:solidFill>
                <a:latin typeface="Arial"/>
                <a:ea typeface="Arial"/>
                <a:cs typeface="Arial"/>
                <a:sym typeface="Arial"/>
              </a:rPr>
              <a:t>07.</a:t>
            </a:r>
            <a:endParaRPr sz="1400" b="0" i="0" u="none" strike="noStrike" cap="none" dirty="0">
              <a:solidFill>
                <a:srgbClr val="DC318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65" marR="202946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t-IT" sz="2500" b="0" i="1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Curricular</a:t>
            </a:r>
            <a:r>
              <a:rPr lang="it-IT" sz="2500" b="0" i="1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marL="12065" marR="202946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t-IT" sz="2500" b="0" i="1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Integrations</a:t>
            </a:r>
            <a:endParaRPr sz="2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 txBox="1"/>
          <p:nvPr/>
        </p:nvSpPr>
        <p:spPr>
          <a:xfrm>
            <a:off x="10837369" y="4457950"/>
            <a:ext cx="5715000" cy="1609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0650" rIns="0" bIns="0" anchor="t" anchorCtr="0">
            <a:spAutoFit/>
          </a:bodyPr>
          <a:lstStyle/>
          <a:p>
            <a:pPr marL="12065" marR="2029460" lvl="0" indent="0" algn="l" rtl="0">
              <a:lnSpc>
                <a:spcPct val="915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it-IT" sz="6600" b="1" i="0" u="none" strike="noStrike" cap="none" dirty="0">
                <a:solidFill>
                  <a:srgbClr val="DC3189"/>
                </a:solidFill>
                <a:latin typeface="Arial"/>
                <a:ea typeface="Arial"/>
                <a:cs typeface="Arial"/>
                <a:sym typeface="Arial"/>
              </a:rPr>
              <a:t>08.</a:t>
            </a:r>
            <a:endParaRPr sz="1400" b="0" i="0" u="none" strike="noStrike" cap="none" dirty="0">
              <a:solidFill>
                <a:srgbClr val="DC318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65" marR="202946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t-IT" sz="2500" b="0" i="1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Study Plan</a:t>
            </a:r>
            <a:endParaRPr sz="2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3189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16146" y="3557046"/>
            <a:ext cx="7632291" cy="7632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8393" y="-3816145"/>
            <a:ext cx="7632291" cy="763229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0"/>
          <p:cNvSpPr txBox="1"/>
          <p:nvPr/>
        </p:nvSpPr>
        <p:spPr>
          <a:xfrm>
            <a:off x="2067997" y="5851591"/>
            <a:ext cx="12805500" cy="2641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2029460" algn="r">
              <a:spcBef>
                <a:spcPts val="1265"/>
              </a:spcBef>
              <a:buSzPts val="9600"/>
            </a:pPr>
            <a:r>
              <a:rPr lang="it-IT" sz="72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Curricular </a:t>
            </a:r>
            <a:r>
              <a:rPr lang="it-IT" sz="7200" i="1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Integrations</a:t>
            </a:r>
            <a:endParaRPr lang="it-IT" sz="7200" b="0" i="1" u="none" strike="noStrike" cap="none" err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2065" marR="2029460" lvl="0" indent="0" algn="l" rtl="0">
              <a:lnSpc>
                <a:spcPct val="100000"/>
              </a:lnSpc>
              <a:spcBef>
                <a:spcPts val="1265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endParaRPr sz="7200" b="0" i="1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1" name="Google Shape;211;p20"/>
          <p:cNvSpPr txBox="1"/>
          <p:nvPr/>
        </p:nvSpPr>
        <p:spPr>
          <a:xfrm>
            <a:off x="2067997" y="3976783"/>
            <a:ext cx="10532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it-IT" sz="1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07.</a:t>
            </a:r>
            <a:endParaRPr sz="1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87107" y="3788155"/>
            <a:ext cx="7632291" cy="763229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1"/>
          <p:cNvSpPr txBox="1"/>
          <p:nvPr/>
        </p:nvSpPr>
        <p:spPr>
          <a:xfrm>
            <a:off x="1160475" y="629900"/>
            <a:ext cx="11748600" cy="474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r>
              <a:rPr lang="en" sz="3000" b="1">
                <a:solidFill>
                  <a:srgbClr val="231F20"/>
                </a:solidFill>
              </a:rPr>
              <a:t>Assignment and fulfillment of curricular integrations</a:t>
            </a:r>
            <a:endParaRPr lang="it-IT" sz="3000" b="1">
              <a:solidFill>
                <a:srgbClr val="231F20"/>
              </a:solidFill>
            </a:endParaRPr>
          </a:p>
        </p:txBody>
      </p:sp>
      <p:sp>
        <p:nvSpPr>
          <p:cNvPr id="5" name="Google Shape;217;p21">
            <a:extLst>
              <a:ext uri="{FF2B5EF4-FFF2-40B4-BE49-F238E27FC236}">
                <a16:creationId xmlns:a16="http://schemas.microsoft.com/office/drawing/2014/main" id="{688298D0-E4B2-16FC-FEFA-F5E49B20FB6F}"/>
              </a:ext>
            </a:extLst>
          </p:cNvPr>
          <p:cNvSpPr/>
          <p:nvPr/>
        </p:nvSpPr>
        <p:spPr>
          <a:xfrm>
            <a:off x="992749" y="1526913"/>
            <a:ext cx="11997004" cy="5538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it-IT" sz="1800" b="1" dirty="0">
                <a:latin typeface="+mj-lt"/>
              </a:rPr>
              <a:t>Access to non-</a:t>
            </a:r>
            <a:r>
              <a:rPr lang="it-IT" sz="1800" b="1" dirty="0" err="1">
                <a:latin typeface="+mj-lt"/>
              </a:rPr>
              <a:t>continuing</a:t>
            </a:r>
            <a:r>
              <a:rPr lang="it-IT" sz="1800" b="1" dirty="0">
                <a:latin typeface="+mj-lt"/>
              </a:rPr>
              <a:t> </a:t>
            </a:r>
            <a:r>
              <a:rPr lang="it-IT" sz="1800" b="1" dirty="0" err="1">
                <a:latin typeface="+mj-lt"/>
              </a:rPr>
              <a:t>Master's</a:t>
            </a:r>
            <a:r>
              <a:rPr lang="it-IT" sz="1800" b="1" dirty="0">
                <a:latin typeface="+mj-lt"/>
              </a:rPr>
              <a:t> degree courses </a:t>
            </a:r>
            <a:r>
              <a:rPr lang="it-IT" sz="1800" b="1" dirty="0" err="1">
                <a:latin typeface="+mj-lt"/>
              </a:rPr>
              <a:t>may</a:t>
            </a:r>
            <a:r>
              <a:rPr lang="it-IT" sz="1800" b="1" dirty="0">
                <a:latin typeface="+mj-lt"/>
              </a:rPr>
              <a:t> involve the </a:t>
            </a:r>
            <a:r>
              <a:rPr lang="it-IT" sz="1800" b="1" dirty="0" err="1">
                <a:latin typeface="+mj-lt"/>
              </a:rPr>
              <a:t>assignment</a:t>
            </a:r>
            <a:r>
              <a:rPr lang="it-IT" sz="1800" b="1" dirty="0">
                <a:latin typeface="+mj-lt"/>
              </a:rPr>
              <a:t> of </a:t>
            </a:r>
            <a:r>
              <a:rPr lang="it-IT" sz="1800" b="1" dirty="0" err="1">
                <a:latin typeface="+mj-lt"/>
              </a:rPr>
              <a:t>curricular</a:t>
            </a:r>
            <a:r>
              <a:rPr lang="it-IT" sz="1800" b="1" dirty="0">
                <a:latin typeface="+mj-lt"/>
              </a:rPr>
              <a:t> </a:t>
            </a:r>
            <a:r>
              <a:rPr lang="it-IT" sz="1800" b="1" dirty="0" err="1">
                <a:latin typeface="+mj-lt"/>
              </a:rPr>
              <a:t>integrations</a:t>
            </a:r>
            <a:r>
              <a:rPr lang="it-IT" sz="1800" b="1" dirty="0">
                <a:latin typeface="+mj-lt"/>
              </a:rPr>
              <a:t>, i.e. the need to </a:t>
            </a:r>
            <a:r>
              <a:rPr lang="it-IT" sz="1800" b="1" dirty="0" err="1">
                <a:latin typeface="+mj-lt"/>
              </a:rPr>
              <a:t>attend</a:t>
            </a:r>
            <a:r>
              <a:rPr lang="it-IT" sz="1800" b="1" dirty="0">
                <a:latin typeface="+mj-lt"/>
              </a:rPr>
              <a:t> and pass first level courses, </a:t>
            </a:r>
            <a:r>
              <a:rPr lang="it-IT" sz="1800" b="1" dirty="0" err="1">
                <a:latin typeface="+mj-lt"/>
              </a:rPr>
              <a:t>before</a:t>
            </a:r>
            <a:r>
              <a:rPr lang="it-IT" sz="1800" b="1" dirty="0">
                <a:latin typeface="+mj-lt"/>
              </a:rPr>
              <a:t> </a:t>
            </a:r>
            <a:r>
              <a:rPr lang="it-IT" sz="1800" b="1" dirty="0" err="1">
                <a:latin typeface="+mj-lt"/>
              </a:rPr>
              <a:t>reapplying</a:t>
            </a:r>
            <a:r>
              <a:rPr lang="it-IT" sz="1800" b="1" dirty="0">
                <a:latin typeface="+mj-lt"/>
              </a:rPr>
              <a:t> to the Master Degree.</a:t>
            </a:r>
            <a:endParaRPr lang="it-IT" b="1" dirty="0"/>
          </a:p>
          <a:p>
            <a:endParaRPr lang="it-IT" sz="1800" dirty="0"/>
          </a:p>
          <a:p>
            <a:r>
              <a:rPr lang="it-IT" sz="1800" b="1" dirty="0" err="1">
                <a:latin typeface="+mj-lt"/>
              </a:rPr>
              <a:t>There</a:t>
            </a:r>
            <a:r>
              <a:rPr lang="it-IT" sz="1800" b="1" dirty="0">
                <a:latin typeface="+mj-lt"/>
              </a:rPr>
              <a:t> </a:t>
            </a:r>
            <a:r>
              <a:rPr lang="it-IT" sz="1800" b="1" dirty="0" err="1">
                <a:latin typeface="+mj-lt"/>
              </a:rPr>
              <a:t>will</a:t>
            </a:r>
            <a:r>
              <a:rPr lang="it-IT" sz="1800" b="1" dirty="0">
                <a:latin typeface="+mj-lt"/>
              </a:rPr>
              <a:t> be special </a:t>
            </a:r>
            <a:r>
              <a:rPr lang="it-IT" sz="1800" b="1" dirty="0" err="1">
                <a:latin typeface="+mj-lt"/>
              </a:rPr>
              <a:t>rankings</a:t>
            </a:r>
            <a:r>
              <a:rPr lang="it-IT" sz="1800" b="1" dirty="0">
                <a:latin typeface="+mj-lt"/>
              </a:rPr>
              <a:t> for </a:t>
            </a:r>
            <a:r>
              <a:rPr lang="it-IT" sz="1800" b="1" dirty="0" err="1">
                <a:latin typeface="+mj-lt"/>
              </a:rPr>
              <a:t>Candidates</a:t>
            </a:r>
            <a:r>
              <a:rPr lang="it-IT" sz="1800" b="1" dirty="0">
                <a:latin typeface="+mj-lt"/>
              </a:rPr>
              <a:t> </a:t>
            </a:r>
            <a:r>
              <a:rPr lang="it-IT" sz="1800" b="1" dirty="0" err="1">
                <a:latin typeface="+mj-lt"/>
              </a:rPr>
              <a:t>admitted</a:t>
            </a:r>
            <a:r>
              <a:rPr lang="it-IT" sz="1800" b="1" dirty="0">
                <a:latin typeface="+mj-lt"/>
              </a:rPr>
              <a:t> to the </a:t>
            </a:r>
            <a:r>
              <a:rPr lang="it-IT" sz="1800" b="1" dirty="0" err="1">
                <a:latin typeface="+mj-lt"/>
              </a:rPr>
              <a:t>enrolment</a:t>
            </a:r>
            <a:r>
              <a:rPr lang="it-IT" sz="1800" b="1" dirty="0">
                <a:latin typeface="+mj-lt"/>
              </a:rPr>
              <a:t> with </a:t>
            </a:r>
            <a:r>
              <a:rPr lang="it-IT" sz="1800" b="1" dirty="0" err="1">
                <a:latin typeface="+mj-lt"/>
              </a:rPr>
              <a:t>curricular</a:t>
            </a:r>
            <a:r>
              <a:rPr lang="it-IT" sz="1800" b="1" dirty="0">
                <a:latin typeface="+mj-lt"/>
              </a:rPr>
              <a:t> </a:t>
            </a:r>
            <a:r>
              <a:rPr lang="it-IT" sz="1800" b="1" dirty="0" err="1">
                <a:latin typeface="+mj-lt"/>
              </a:rPr>
              <a:t>integrations</a:t>
            </a:r>
            <a:r>
              <a:rPr lang="it-IT" sz="1800" b="1" dirty="0">
                <a:latin typeface="+mj-lt"/>
              </a:rPr>
              <a:t>. </a:t>
            </a:r>
          </a:p>
          <a:p>
            <a:r>
              <a:rPr lang="it-IT" sz="1800" dirty="0" err="1">
                <a:latin typeface="+mj-lt"/>
              </a:rPr>
              <a:t>If</a:t>
            </a:r>
            <a:r>
              <a:rPr lang="it-IT" sz="1800" dirty="0">
                <a:latin typeface="+mj-lt"/>
              </a:rPr>
              <a:t> a candidate </a:t>
            </a:r>
            <a:r>
              <a:rPr lang="it-IT" sz="1800" dirty="0" err="1">
                <a:latin typeface="+mj-lt"/>
              </a:rPr>
              <a:t>is</a:t>
            </a:r>
            <a:r>
              <a:rPr lang="it-IT" sz="1800" dirty="0">
                <a:latin typeface="+mj-lt"/>
              </a:rPr>
              <a:t> </a:t>
            </a:r>
            <a:r>
              <a:rPr lang="it-IT" sz="1800" dirty="0" err="1">
                <a:latin typeface="+mj-lt"/>
              </a:rPr>
              <a:t>eligible</a:t>
            </a:r>
            <a:r>
              <a:rPr lang="it-IT" sz="1800" dirty="0">
                <a:latin typeface="+mj-lt"/>
              </a:rPr>
              <a:t> to </a:t>
            </a:r>
            <a:r>
              <a:rPr lang="it-IT" sz="1800" dirty="0" err="1">
                <a:latin typeface="+mj-lt"/>
              </a:rPr>
              <a:t>enrolment</a:t>
            </a:r>
            <a:r>
              <a:rPr lang="it-IT" sz="1800" dirty="0">
                <a:latin typeface="+mj-lt"/>
              </a:rPr>
              <a:t> in </a:t>
            </a:r>
            <a:r>
              <a:rPr lang="it-IT" sz="1800" dirty="0" err="1">
                <a:latin typeface="+mj-lt"/>
              </a:rPr>
              <a:t>any</a:t>
            </a:r>
            <a:r>
              <a:rPr lang="it-IT" sz="1800" dirty="0">
                <a:latin typeface="+mj-lt"/>
              </a:rPr>
              <a:t> option (</a:t>
            </a:r>
            <a:r>
              <a:rPr lang="it-IT" sz="1800" dirty="0" err="1">
                <a:latin typeface="+mj-lt"/>
              </a:rPr>
              <a:t>regardless</a:t>
            </a:r>
            <a:r>
              <a:rPr lang="it-IT" sz="1800" dirty="0">
                <a:latin typeface="+mj-lt"/>
              </a:rPr>
              <a:t> the need of </a:t>
            </a:r>
            <a:r>
              <a:rPr lang="it-IT" sz="1800" dirty="0" err="1">
                <a:latin typeface="+mj-lt"/>
              </a:rPr>
              <a:t>curricular</a:t>
            </a:r>
            <a:r>
              <a:rPr lang="it-IT" sz="1800" dirty="0">
                <a:latin typeface="+mj-lt"/>
              </a:rPr>
              <a:t> </a:t>
            </a:r>
            <a:r>
              <a:rPr lang="it-IT" sz="1800" dirty="0" err="1">
                <a:latin typeface="+mj-lt"/>
              </a:rPr>
              <a:t>integrations</a:t>
            </a:r>
            <a:r>
              <a:rPr lang="it-IT" sz="1800" dirty="0">
                <a:latin typeface="+mj-lt"/>
              </a:rPr>
              <a:t>) he/</a:t>
            </a:r>
            <a:r>
              <a:rPr lang="it-IT" sz="1800" dirty="0" err="1">
                <a:latin typeface="+mj-lt"/>
              </a:rPr>
              <a:t>she</a:t>
            </a:r>
            <a:r>
              <a:rPr lang="it-IT" sz="1800" dirty="0">
                <a:latin typeface="+mj-lt"/>
              </a:rPr>
              <a:t> </a:t>
            </a:r>
            <a:r>
              <a:rPr lang="it-IT" sz="1800" dirty="0" err="1">
                <a:latin typeface="+mj-lt"/>
              </a:rPr>
              <a:t>will</a:t>
            </a:r>
            <a:r>
              <a:rPr lang="it-IT" sz="1800" dirty="0">
                <a:latin typeface="+mj-lt"/>
              </a:rPr>
              <a:t> </a:t>
            </a:r>
            <a:r>
              <a:rPr lang="it-IT" sz="1800" dirty="0" err="1">
                <a:latin typeface="+mj-lt"/>
              </a:rPr>
              <a:t>not</a:t>
            </a:r>
            <a:r>
              <a:rPr lang="it-IT" sz="1800" dirty="0">
                <a:latin typeface="+mj-lt"/>
              </a:rPr>
              <a:t> show in </a:t>
            </a:r>
            <a:r>
              <a:rPr lang="it-IT" sz="1800" dirty="0" err="1">
                <a:latin typeface="+mj-lt"/>
              </a:rPr>
              <a:t>rankings</a:t>
            </a:r>
            <a:r>
              <a:rPr lang="it-IT" sz="1800" dirty="0">
                <a:latin typeface="+mj-lt"/>
              </a:rPr>
              <a:t> of the following options</a:t>
            </a:r>
          </a:p>
          <a:p>
            <a:endParaRPr lang="it-IT" sz="1800" b="1" dirty="0">
              <a:latin typeface="+mj-lt"/>
            </a:endParaRPr>
          </a:p>
          <a:p>
            <a:r>
              <a:rPr lang="it-IT" sz="1800" dirty="0" err="1">
                <a:latin typeface="+mj-lt"/>
              </a:rPr>
              <a:t>Candidates</a:t>
            </a:r>
            <a:r>
              <a:rPr lang="it-IT" sz="1800" dirty="0">
                <a:latin typeface="+mj-lt"/>
              </a:rPr>
              <a:t> </a:t>
            </a:r>
            <a:r>
              <a:rPr lang="it-IT" sz="1800" dirty="0" err="1">
                <a:latin typeface="+mj-lt"/>
              </a:rPr>
              <a:t>admitted</a:t>
            </a:r>
            <a:r>
              <a:rPr lang="it-IT" sz="1800" dirty="0">
                <a:latin typeface="+mj-lt"/>
              </a:rPr>
              <a:t> to the </a:t>
            </a:r>
            <a:r>
              <a:rPr lang="it-IT" sz="1800" dirty="0" err="1">
                <a:latin typeface="+mj-lt"/>
              </a:rPr>
              <a:t>enrolement</a:t>
            </a:r>
            <a:r>
              <a:rPr lang="it-IT" sz="1800" dirty="0">
                <a:latin typeface="+mj-lt"/>
              </a:rPr>
              <a:t> with </a:t>
            </a:r>
            <a:r>
              <a:rPr lang="it-IT" sz="1800" dirty="0" err="1">
                <a:latin typeface="+mj-lt"/>
              </a:rPr>
              <a:t>curricular</a:t>
            </a:r>
            <a:r>
              <a:rPr lang="it-IT" sz="1800" dirty="0">
                <a:latin typeface="+mj-lt"/>
              </a:rPr>
              <a:t> </a:t>
            </a:r>
            <a:r>
              <a:rPr lang="it-IT" sz="1800" dirty="0" err="1">
                <a:latin typeface="+mj-lt"/>
              </a:rPr>
              <a:t>integrations</a:t>
            </a:r>
            <a:r>
              <a:rPr lang="it-IT" sz="1800" dirty="0">
                <a:latin typeface="+mj-lt"/>
              </a:rPr>
              <a:t> must </a:t>
            </a:r>
            <a:r>
              <a:rPr lang="it-IT" sz="1800" dirty="0" err="1">
                <a:latin typeface="+mj-lt"/>
              </a:rPr>
              <a:t>enrol</a:t>
            </a:r>
            <a:r>
              <a:rPr lang="it-IT" sz="1800" dirty="0">
                <a:latin typeface="+mj-lt"/>
              </a:rPr>
              <a:t> in </a:t>
            </a:r>
            <a:r>
              <a:rPr lang="it-IT" sz="1800" b="1" dirty="0">
                <a:solidFill>
                  <a:srgbClr val="DC3189"/>
                </a:solidFill>
                <a:latin typeface="+mj-lt"/>
              </a:rPr>
              <a:t>single courses</a:t>
            </a:r>
            <a:r>
              <a:rPr lang="it-IT" sz="1800" dirty="0">
                <a:latin typeface="+mj-lt"/>
              </a:rPr>
              <a:t>.</a:t>
            </a:r>
            <a:endParaRPr lang="it-IT" dirty="0"/>
          </a:p>
          <a:p>
            <a:endParaRPr lang="it-IT" dirty="0"/>
          </a:p>
          <a:p>
            <a:r>
              <a:rPr lang="it-IT" sz="1800" dirty="0">
                <a:latin typeface="+mj-lt"/>
              </a:rPr>
              <a:t>Once the </a:t>
            </a:r>
            <a:r>
              <a:rPr lang="it-IT" sz="1800" dirty="0" err="1">
                <a:latin typeface="+mj-lt"/>
              </a:rPr>
              <a:t>curricular</a:t>
            </a:r>
            <a:r>
              <a:rPr lang="it-IT" sz="1800" dirty="0">
                <a:latin typeface="+mj-lt"/>
              </a:rPr>
              <a:t> </a:t>
            </a:r>
            <a:r>
              <a:rPr lang="it-IT" sz="1800" dirty="0" err="1">
                <a:latin typeface="+mj-lt"/>
              </a:rPr>
              <a:t>integrations</a:t>
            </a:r>
            <a:r>
              <a:rPr lang="it-IT" sz="1800" dirty="0">
                <a:latin typeface="+mj-lt"/>
              </a:rPr>
              <a:t> </a:t>
            </a:r>
            <a:r>
              <a:rPr lang="it-IT" sz="1800" dirty="0" err="1">
                <a:latin typeface="+mj-lt"/>
              </a:rPr>
              <a:t>have</a:t>
            </a:r>
            <a:r>
              <a:rPr lang="it-IT" sz="1800" dirty="0">
                <a:latin typeface="+mj-lt"/>
              </a:rPr>
              <a:t> </a:t>
            </a:r>
            <a:r>
              <a:rPr lang="it-IT" sz="1800" dirty="0" err="1">
                <a:latin typeface="+mj-lt"/>
              </a:rPr>
              <a:t>been</a:t>
            </a:r>
            <a:r>
              <a:rPr lang="it-IT" sz="1800" dirty="0">
                <a:latin typeface="+mj-lt"/>
              </a:rPr>
              <a:t> </a:t>
            </a:r>
            <a:r>
              <a:rPr lang="it-IT" sz="1800" dirty="0" err="1">
                <a:latin typeface="+mj-lt"/>
              </a:rPr>
              <a:t>completed</a:t>
            </a:r>
            <a:r>
              <a:rPr lang="it-IT" sz="1800" dirty="0">
                <a:latin typeface="+mj-lt"/>
              </a:rPr>
              <a:t>, </a:t>
            </a:r>
            <a:r>
              <a:rPr lang="it-IT" sz="1800" dirty="0" err="1">
                <a:latin typeface="+mj-lt"/>
              </a:rPr>
              <a:t>students</a:t>
            </a:r>
            <a:r>
              <a:rPr lang="it-IT" sz="1800" dirty="0">
                <a:latin typeface="+mj-lt"/>
              </a:rPr>
              <a:t>  </a:t>
            </a:r>
            <a:r>
              <a:rPr lang="it-IT" sz="1800" dirty="0" err="1">
                <a:latin typeface="+mj-lt"/>
              </a:rPr>
              <a:t>have</a:t>
            </a:r>
            <a:r>
              <a:rPr lang="it-IT" sz="1800" dirty="0">
                <a:latin typeface="+mj-lt"/>
              </a:rPr>
              <a:t> to </a:t>
            </a:r>
            <a:r>
              <a:rPr lang="it-IT" sz="1800" b="1" dirty="0" err="1">
                <a:latin typeface="+mj-lt"/>
              </a:rPr>
              <a:t>submit</a:t>
            </a:r>
            <a:r>
              <a:rPr lang="it-IT" sz="1800" b="1" dirty="0">
                <a:latin typeface="+mj-lt"/>
              </a:rPr>
              <a:t> </a:t>
            </a:r>
            <a:r>
              <a:rPr lang="it-IT" sz="1800" b="1" dirty="0" err="1">
                <a:latin typeface="+mj-lt"/>
              </a:rPr>
              <a:t>again</a:t>
            </a:r>
            <a:r>
              <a:rPr lang="it-IT" sz="1800" b="1" dirty="0">
                <a:latin typeface="+mj-lt"/>
              </a:rPr>
              <a:t> the application for </a:t>
            </a:r>
            <a:r>
              <a:rPr lang="it-IT" sz="1800" b="1" dirty="0" err="1">
                <a:latin typeface="+mj-lt"/>
              </a:rPr>
              <a:t>admission</a:t>
            </a:r>
            <a:r>
              <a:rPr lang="it-IT" sz="1800" b="1" dirty="0">
                <a:latin typeface="+mj-lt"/>
              </a:rPr>
              <a:t> in the </a:t>
            </a:r>
            <a:r>
              <a:rPr lang="it-IT" sz="1800" b="1" dirty="0" err="1">
                <a:latin typeface="+mj-lt"/>
              </a:rPr>
              <a:t>MSc</a:t>
            </a:r>
            <a:r>
              <a:rPr lang="it-IT" sz="1800" b="1" dirty="0">
                <a:latin typeface="+mj-lt"/>
              </a:rPr>
              <a:t> Program</a:t>
            </a:r>
            <a:r>
              <a:rPr lang="it-IT" sz="1800" dirty="0">
                <a:latin typeface="+mj-lt"/>
              </a:rPr>
              <a:t>, </a:t>
            </a:r>
            <a:r>
              <a:rPr lang="it-IT" sz="1800" dirty="0" err="1">
                <a:latin typeface="+mj-lt"/>
              </a:rPr>
              <a:t>uploading</a:t>
            </a:r>
            <a:r>
              <a:rPr lang="it-IT" sz="1800" dirty="0">
                <a:latin typeface="+mj-lt"/>
              </a:rPr>
              <a:t> </a:t>
            </a:r>
            <a:r>
              <a:rPr lang="it-IT" sz="1800" dirty="0" err="1">
                <a:latin typeface="+mj-lt"/>
              </a:rPr>
              <a:t>again</a:t>
            </a:r>
            <a:r>
              <a:rPr lang="it-IT" sz="1800" dirty="0">
                <a:latin typeface="+mj-lt"/>
              </a:rPr>
              <a:t> the </a:t>
            </a:r>
            <a:r>
              <a:rPr lang="it-IT" sz="1800" dirty="0" err="1">
                <a:latin typeface="+mj-lt"/>
              </a:rPr>
              <a:t>required</a:t>
            </a:r>
            <a:r>
              <a:rPr lang="it-IT" sz="1800" dirty="0">
                <a:latin typeface="+mj-lt"/>
              </a:rPr>
              <a:t> </a:t>
            </a:r>
            <a:r>
              <a:rPr lang="it-IT" sz="1800" dirty="0" err="1">
                <a:latin typeface="+mj-lt"/>
              </a:rPr>
              <a:t>documentation</a:t>
            </a:r>
            <a:r>
              <a:rPr lang="it-IT" sz="1800" dirty="0">
                <a:latin typeface="+mj-lt"/>
              </a:rPr>
              <a:t> – </a:t>
            </a:r>
            <a:r>
              <a:rPr lang="it-IT" sz="1800" dirty="0" err="1">
                <a:latin typeface="+mj-lt"/>
              </a:rPr>
              <a:t>updating</a:t>
            </a:r>
            <a:r>
              <a:rPr lang="it-IT" sz="1800" dirty="0">
                <a:latin typeface="+mj-lt"/>
              </a:rPr>
              <a:t> </a:t>
            </a:r>
            <a:r>
              <a:rPr lang="it-IT" sz="1800" dirty="0" err="1">
                <a:latin typeface="+mj-lt"/>
              </a:rPr>
              <a:t>it</a:t>
            </a:r>
            <a:r>
              <a:rPr lang="it-IT" sz="1800" dirty="0">
                <a:latin typeface="+mj-lt"/>
              </a:rPr>
              <a:t> with additional projects and </a:t>
            </a:r>
            <a:r>
              <a:rPr lang="it-IT" sz="1800" dirty="0" err="1">
                <a:latin typeface="+mj-lt"/>
              </a:rPr>
              <a:t>further</a:t>
            </a:r>
            <a:r>
              <a:rPr lang="it-IT" sz="1800" dirty="0">
                <a:latin typeface="+mj-lt"/>
              </a:rPr>
              <a:t> </a:t>
            </a:r>
            <a:r>
              <a:rPr lang="it-IT" sz="1800" dirty="0" err="1">
                <a:latin typeface="+mj-lt"/>
              </a:rPr>
              <a:t>professional</a:t>
            </a:r>
            <a:r>
              <a:rPr lang="it-IT" sz="1800" dirty="0">
                <a:latin typeface="+mj-lt"/>
              </a:rPr>
              <a:t> </a:t>
            </a:r>
            <a:r>
              <a:rPr lang="it-IT" sz="1800" dirty="0" err="1">
                <a:latin typeface="+mj-lt"/>
              </a:rPr>
              <a:t>experiences</a:t>
            </a:r>
            <a:r>
              <a:rPr lang="it-IT" sz="1800" dirty="0">
                <a:latin typeface="+mj-lt"/>
              </a:rPr>
              <a:t>, </a:t>
            </a:r>
            <a:r>
              <a:rPr lang="it-IT" sz="1800" dirty="0" err="1">
                <a:latin typeface="+mj-lt"/>
              </a:rPr>
              <a:t>if</a:t>
            </a:r>
            <a:r>
              <a:rPr lang="it-IT" sz="1800" dirty="0">
                <a:latin typeface="+mj-lt"/>
              </a:rPr>
              <a:t> </a:t>
            </a:r>
            <a:r>
              <a:rPr lang="it-IT" sz="1800" dirty="0" err="1">
                <a:latin typeface="+mj-lt"/>
              </a:rPr>
              <a:t>any</a:t>
            </a:r>
            <a:r>
              <a:rPr lang="it-IT" sz="1800" dirty="0">
                <a:latin typeface="+mj-lt"/>
              </a:rPr>
              <a:t>.</a:t>
            </a:r>
            <a:endParaRPr lang="it-IT" dirty="0"/>
          </a:p>
          <a:p>
            <a:endParaRPr lang="it-IT" dirty="0"/>
          </a:p>
          <a:p>
            <a:r>
              <a:rPr lang="it-IT" sz="1800" b="1" dirty="0">
                <a:solidFill>
                  <a:srgbClr val="DC3189"/>
                </a:solidFill>
                <a:latin typeface="+mj-lt"/>
              </a:rPr>
              <a:t>Passing the </a:t>
            </a:r>
            <a:r>
              <a:rPr lang="it-IT" sz="1800" b="1" dirty="0" err="1">
                <a:solidFill>
                  <a:srgbClr val="DC3189"/>
                </a:solidFill>
                <a:latin typeface="+mj-lt"/>
              </a:rPr>
              <a:t>assigned</a:t>
            </a:r>
            <a:r>
              <a:rPr lang="it-IT" sz="1800" b="1" dirty="0">
                <a:solidFill>
                  <a:srgbClr val="DC3189"/>
                </a:solidFill>
                <a:latin typeface="+mj-lt"/>
              </a:rPr>
              <a:t> </a:t>
            </a:r>
            <a:r>
              <a:rPr lang="it-IT" sz="1800" b="1" dirty="0" err="1">
                <a:solidFill>
                  <a:srgbClr val="DC3189"/>
                </a:solidFill>
                <a:latin typeface="+mj-lt"/>
              </a:rPr>
              <a:t>curricular</a:t>
            </a:r>
            <a:r>
              <a:rPr lang="it-IT" sz="1800" b="1" dirty="0">
                <a:solidFill>
                  <a:srgbClr val="DC3189"/>
                </a:solidFill>
                <a:latin typeface="+mj-lt"/>
              </a:rPr>
              <a:t> </a:t>
            </a:r>
            <a:r>
              <a:rPr lang="it-IT" sz="1800" b="1" dirty="0" err="1">
                <a:solidFill>
                  <a:srgbClr val="DC3189"/>
                </a:solidFill>
                <a:latin typeface="+mj-lt"/>
              </a:rPr>
              <a:t>integrations</a:t>
            </a:r>
            <a:r>
              <a:rPr lang="it-IT" sz="1800" b="1" dirty="0">
                <a:solidFill>
                  <a:srgbClr val="DC3189"/>
                </a:solidFill>
                <a:latin typeface="+mj-lt"/>
              </a:rPr>
              <a:t>, DOES NOT </a:t>
            </a:r>
            <a:r>
              <a:rPr lang="it-IT" sz="1800" b="1" dirty="0" err="1">
                <a:solidFill>
                  <a:srgbClr val="DC3189"/>
                </a:solidFill>
                <a:latin typeface="+mj-lt"/>
              </a:rPr>
              <a:t>give</a:t>
            </a:r>
            <a:r>
              <a:rPr lang="it-IT" sz="1800" b="1" dirty="0">
                <a:solidFill>
                  <a:srgbClr val="DC3189"/>
                </a:solidFill>
                <a:latin typeface="+mj-lt"/>
              </a:rPr>
              <a:t> </a:t>
            </a:r>
            <a:r>
              <a:rPr lang="it-IT" sz="1800" b="1" dirty="0" err="1">
                <a:solidFill>
                  <a:srgbClr val="DC3189"/>
                </a:solidFill>
                <a:latin typeface="+mj-lt"/>
              </a:rPr>
              <a:t>priority</a:t>
            </a:r>
            <a:r>
              <a:rPr lang="it-IT" sz="1800" b="1" dirty="0">
                <a:solidFill>
                  <a:srgbClr val="DC3189"/>
                </a:solidFill>
                <a:latin typeface="+mj-lt"/>
              </a:rPr>
              <a:t> in the </a:t>
            </a:r>
            <a:r>
              <a:rPr lang="it-IT" sz="1800" b="1" dirty="0" err="1">
                <a:solidFill>
                  <a:srgbClr val="DC3189"/>
                </a:solidFill>
                <a:latin typeface="+mj-lt"/>
              </a:rPr>
              <a:t>merit</a:t>
            </a:r>
            <a:r>
              <a:rPr lang="it-IT" sz="1800" b="1" dirty="0">
                <a:solidFill>
                  <a:srgbClr val="DC3189"/>
                </a:solidFill>
                <a:latin typeface="+mj-lt"/>
              </a:rPr>
              <a:t> </a:t>
            </a:r>
            <a:r>
              <a:rPr lang="it-IT" sz="1800" b="1" dirty="0" err="1">
                <a:solidFill>
                  <a:srgbClr val="DC3189"/>
                </a:solidFill>
                <a:latin typeface="+mj-lt"/>
              </a:rPr>
              <a:t>rankings</a:t>
            </a:r>
            <a:r>
              <a:rPr lang="it-IT" sz="1800" b="1" dirty="0">
                <a:solidFill>
                  <a:srgbClr val="DC3189"/>
                </a:solidFill>
                <a:latin typeface="+mj-lt"/>
              </a:rPr>
              <a:t> and DOES NOT guarantee the </a:t>
            </a:r>
            <a:r>
              <a:rPr lang="it-IT" sz="1800" b="1" dirty="0" err="1">
                <a:solidFill>
                  <a:srgbClr val="DC3189"/>
                </a:solidFill>
                <a:latin typeface="+mj-lt"/>
              </a:rPr>
              <a:t>admission</a:t>
            </a:r>
            <a:r>
              <a:rPr lang="it-IT" sz="1800" b="1" dirty="0">
                <a:solidFill>
                  <a:srgbClr val="DC3189"/>
                </a:solidFill>
                <a:latin typeface="+mj-lt"/>
              </a:rPr>
              <a:t> to the </a:t>
            </a:r>
            <a:r>
              <a:rPr lang="it-IT" sz="1800" b="1" dirty="0" err="1">
                <a:solidFill>
                  <a:srgbClr val="DC3189"/>
                </a:solidFill>
                <a:latin typeface="+mj-lt"/>
              </a:rPr>
              <a:t>MSc</a:t>
            </a:r>
            <a:r>
              <a:rPr lang="it-IT" sz="1800" b="1" dirty="0">
                <a:solidFill>
                  <a:srgbClr val="DC3189"/>
                </a:solidFill>
                <a:latin typeface="+mj-lt"/>
              </a:rPr>
              <a:t> </a:t>
            </a:r>
            <a:r>
              <a:rPr lang="it-IT" sz="1800" b="1" dirty="0" err="1">
                <a:solidFill>
                  <a:srgbClr val="DC3189"/>
                </a:solidFill>
                <a:latin typeface="+mj-lt"/>
              </a:rPr>
              <a:t>Programme</a:t>
            </a:r>
            <a:r>
              <a:rPr lang="it-IT" sz="1800" b="1" dirty="0">
                <a:solidFill>
                  <a:srgbClr val="DC3189"/>
                </a:solidFill>
                <a:latin typeface="+mj-lt"/>
              </a:rPr>
              <a:t>. </a:t>
            </a:r>
            <a:r>
              <a:rPr lang="it-IT" sz="1800" dirty="0">
                <a:latin typeface="+mj-lt"/>
              </a:rPr>
              <a:t> </a:t>
            </a:r>
            <a:endParaRPr lang="it-IT" sz="1800" dirty="0"/>
          </a:p>
          <a:p>
            <a:endParaRPr lang="it-IT" dirty="0"/>
          </a:p>
          <a:p>
            <a:r>
              <a:rPr lang="en-US" sz="1800" dirty="0">
                <a:latin typeface="+mj-lt"/>
              </a:rPr>
              <a:t>In the event that there are no places available for admission in the 2nd semester,</a:t>
            </a:r>
            <a:r>
              <a:rPr lang="it-IT" sz="1800" dirty="0">
                <a:latin typeface="+mj-lt"/>
              </a:rPr>
              <a:t> the candidate </a:t>
            </a:r>
            <a:r>
              <a:rPr lang="it-IT" sz="1800" dirty="0" err="1">
                <a:latin typeface="+mj-lt"/>
              </a:rPr>
              <a:t>enrolled</a:t>
            </a:r>
            <a:r>
              <a:rPr lang="it-IT" sz="1800" dirty="0">
                <a:latin typeface="+mj-lt"/>
              </a:rPr>
              <a:t> in single courses </a:t>
            </a:r>
            <a:r>
              <a:rPr lang="it-IT" sz="1800" dirty="0" err="1">
                <a:latin typeface="+mj-lt"/>
              </a:rPr>
              <a:t>will</a:t>
            </a:r>
            <a:r>
              <a:rPr lang="it-IT" sz="1800" dirty="0">
                <a:latin typeface="+mj-lt"/>
              </a:rPr>
              <a:t> </a:t>
            </a:r>
            <a:r>
              <a:rPr lang="it-IT" sz="1800" dirty="0" err="1">
                <a:latin typeface="+mj-lt"/>
              </a:rPr>
              <a:t>have</a:t>
            </a:r>
            <a:r>
              <a:rPr lang="it-IT" sz="1800" dirty="0">
                <a:latin typeface="+mj-lt"/>
              </a:rPr>
              <a:t> to </a:t>
            </a:r>
            <a:r>
              <a:rPr lang="it-IT" sz="1800" dirty="0" err="1">
                <a:latin typeface="+mj-lt"/>
              </a:rPr>
              <a:t>reapply</a:t>
            </a:r>
            <a:r>
              <a:rPr lang="it-IT" sz="1800" dirty="0">
                <a:latin typeface="+mj-lt"/>
              </a:rPr>
              <a:t> the following </a:t>
            </a:r>
            <a:r>
              <a:rPr lang="it-IT" sz="1800" dirty="0" err="1">
                <a:latin typeface="+mj-lt"/>
              </a:rPr>
              <a:t>academic</a:t>
            </a:r>
            <a:r>
              <a:rPr lang="it-IT" sz="1800" dirty="0">
                <a:latin typeface="+mj-lt"/>
              </a:rPr>
              <a:t> </a:t>
            </a:r>
            <a:r>
              <a:rPr lang="it-IT" sz="1800" dirty="0" err="1">
                <a:latin typeface="+mj-lt"/>
              </a:rPr>
              <a:t>year</a:t>
            </a:r>
            <a:r>
              <a:rPr lang="it-IT" sz="1800" dirty="0">
                <a:latin typeface="+mj-lt"/>
              </a:rPr>
              <a:t>.</a:t>
            </a:r>
            <a:endParaRPr lang="it-IT" dirty="0"/>
          </a:p>
          <a:p>
            <a:endParaRPr lang="it-IT" sz="1800" dirty="0"/>
          </a:p>
          <a:p>
            <a:endParaRPr lang="it-IT" dirty="0"/>
          </a:p>
        </p:txBody>
      </p:sp>
    </p:spTree>
  </p:cSld>
  <p:clrMapOvr>
    <a:masterClrMapping/>
  </p:clrMapOvr>
  <p:extLst mod="1">
    <p:ext uri="{6950BFC3-D8DA-4A85-94F7-54DA5524770B}">
      <p188:commentRel xmlns:p188="http://schemas.microsoft.com/office/powerpoint/2018/8/main" xmlns="" r:id="rId4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3189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16146" y="3557046"/>
            <a:ext cx="7632291" cy="7632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8393" y="-3816145"/>
            <a:ext cx="7632291" cy="763229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2"/>
          <p:cNvSpPr txBox="1"/>
          <p:nvPr/>
        </p:nvSpPr>
        <p:spPr>
          <a:xfrm>
            <a:off x="4987311" y="5916283"/>
            <a:ext cx="8456351" cy="136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2029460" algn="r">
              <a:spcBef>
                <a:spcPts val="1265"/>
              </a:spcBef>
              <a:buSzPts val="9600"/>
            </a:pPr>
            <a:r>
              <a:rPr lang="it-IT" sz="72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Study Plan</a:t>
            </a:r>
            <a:endParaRPr lang="it-IT" sz="7200" b="0" i="1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6" name="Google Shape;226;p22"/>
          <p:cNvSpPr txBox="1"/>
          <p:nvPr/>
        </p:nvSpPr>
        <p:spPr>
          <a:xfrm>
            <a:off x="2067997" y="3976783"/>
            <a:ext cx="10532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it-IT" sz="1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08.</a:t>
            </a:r>
            <a:endParaRPr sz="1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87107" y="3788155"/>
            <a:ext cx="7632291" cy="763229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3"/>
          <p:cNvSpPr/>
          <p:nvPr/>
        </p:nvSpPr>
        <p:spPr>
          <a:xfrm>
            <a:off x="1321904" y="1422309"/>
            <a:ext cx="11430000" cy="543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it-IT" sz="1800" b="1" dirty="0">
                <a:solidFill>
                  <a:schemeClr val="dk1"/>
                </a:solidFill>
                <a:latin typeface="+mj-lt"/>
              </a:rPr>
              <a:t>Students </a:t>
            </a:r>
            <a:r>
              <a:rPr lang="it-IT" sz="1800" b="1" dirty="0" err="1">
                <a:solidFill>
                  <a:schemeClr val="dk1"/>
                </a:solidFill>
                <a:latin typeface="+mj-lt"/>
              </a:rPr>
              <a:t>admitted</a:t>
            </a:r>
            <a:r>
              <a:rPr lang="it-IT" sz="1800" b="1" dirty="0">
                <a:solidFill>
                  <a:schemeClr val="dk1"/>
                </a:solidFill>
                <a:latin typeface="+mj-lt"/>
              </a:rPr>
              <a:t> in the </a:t>
            </a:r>
            <a:r>
              <a:rPr lang="it-IT" sz="1800" b="1" dirty="0" err="1">
                <a:solidFill>
                  <a:schemeClr val="dk1"/>
                </a:solidFill>
                <a:latin typeface="+mj-lt"/>
              </a:rPr>
              <a:t>MSc</a:t>
            </a:r>
            <a:r>
              <a:rPr lang="it-IT" sz="1800" b="1" dirty="0">
                <a:solidFill>
                  <a:schemeClr val="dk1"/>
                </a:solidFill>
                <a:latin typeface="+mj-lt"/>
              </a:rPr>
              <a:t> Programs are </a:t>
            </a:r>
            <a:r>
              <a:rPr lang="it-IT" sz="1800" b="1" dirty="0" err="1">
                <a:solidFill>
                  <a:schemeClr val="dk1"/>
                </a:solidFill>
                <a:latin typeface="+mj-lt"/>
              </a:rPr>
              <a:t>assigned</a:t>
            </a:r>
            <a:r>
              <a:rPr lang="it-IT" sz="1800" b="1" dirty="0">
                <a:solidFill>
                  <a:schemeClr val="dk1"/>
                </a:solidFill>
                <a:latin typeface="+mj-lt"/>
              </a:rPr>
              <a:t> to </a:t>
            </a:r>
            <a:r>
              <a:rPr lang="it-IT" sz="1800" b="1" dirty="0" err="1">
                <a:solidFill>
                  <a:schemeClr val="dk1"/>
                </a:solidFill>
                <a:latin typeface="+mj-lt"/>
              </a:rPr>
              <a:t>their</a:t>
            </a:r>
            <a:r>
              <a:rPr lang="it-IT" sz="1800" b="1" dirty="0">
                <a:solidFill>
                  <a:schemeClr val="dk1"/>
                </a:solidFill>
                <a:latin typeface="+mj-lt"/>
              </a:rPr>
              <a:t> </a:t>
            </a:r>
            <a:r>
              <a:rPr lang="it-IT" sz="1800" b="1" dirty="0">
                <a:solidFill>
                  <a:srgbClr val="E359A0"/>
                </a:solidFill>
                <a:latin typeface="+mj-lt"/>
              </a:rPr>
              <a:t>section</a:t>
            </a:r>
            <a:r>
              <a:rPr lang="it-IT" sz="1800" b="1" dirty="0">
                <a:solidFill>
                  <a:schemeClr val="dk1"/>
                </a:solidFill>
                <a:latin typeface="+mj-lt"/>
              </a:rPr>
              <a:t> </a:t>
            </a:r>
            <a:r>
              <a:rPr lang="it-IT" sz="1800" b="1" dirty="0" err="1">
                <a:solidFill>
                  <a:schemeClr val="dk1"/>
                </a:solidFill>
                <a:latin typeface="+mj-lt"/>
              </a:rPr>
              <a:t>when</a:t>
            </a:r>
            <a:r>
              <a:rPr lang="it-IT" sz="1800" b="1" dirty="0">
                <a:solidFill>
                  <a:schemeClr val="dk1"/>
                </a:solidFill>
                <a:latin typeface="+mj-lt"/>
              </a:rPr>
              <a:t> </a:t>
            </a:r>
            <a:r>
              <a:rPr lang="it-IT" sz="1800" b="1" dirty="0" err="1">
                <a:solidFill>
                  <a:schemeClr val="dk1"/>
                </a:solidFill>
                <a:latin typeface="+mj-lt"/>
              </a:rPr>
              <a:t>admitted</a:t>
            </a:r>
            <a:r>
              <a:rPr lang="it-IT" sz="1800" b="1" dirty="0">
                <a:solidFill>
                  <a:schemeClr val="dk1"/>
                </a:solidFill>
                <a:latin typeface="+mj-lt"/>
              </a:rPr>
              <a:t> to the </a:t>
            </a:r>
            <a:r>
              <a:rPr lang="it-IT" sz="1800" b="1" dirty="0" err="1">
                <a:solidFill>
                  <a:schemeClr val="dk1"/>
                </a:solidFill>
                <a:latin typeface="+mj-lt"/>
              </a:rPr>
              <a:t>Programme</a:t>
            </a:r>
            <a:r>
              <a:rPr lang="it-IT" sz="1800" b="1" dirty="0">
                <a:solidFill>
                  <a:schemeClr val="dk1"/>
                </a:solidFill>
                <a:latin typeface="+mj-lt"/>
              </a:rPr>
              <a:t> and </a:t>
            </a:r>
            <a:r>
              <a:rPr lang="it-IT" sz="1800" b="1" dirty="0" err="1">
                <a:solidFill>
                  <a:schemeClr val="dk1"/>
                </a:solidFill>
                <a:latin typeface="+mj-lt"/>
              </a:rPr>
              <a:t>it</a:t>
            </a:r>
            <a:r>
              <a:rPr lang="it-IT" sz="1800" b="1" dirty="0">
                <a:solidFill>
                  <a:schemeClr val="dk1"/>
                </a:solidFill>
                <a:latin typeface="+mj-lt"/>
              </a:rPr>
              <a:t> </a:t>
            </a:r>
            <a:r>
              <a:rPr lang="it-IT" sz="1800" b="1" dirty="0" err="1">
                <a:solidFill>
                  <a:schemeClr val="dk1"/>
                </a:solidFill>
                <a:latin typeface="+mj-lt"/>
              </a:rPr>
              <a:t>can't</a:t>
            </a:r>
            <a:r>
              <a:rPr lang="it-IT" sz="1800" b="1" dirty="0">
                <a:solidFill>
                  <a:schemeClr val="dk1"/>
                </a:solidFill>
                <a:latin typeface="+mj-lt"/>
              </a:rPr>
              <a:t> be </a:t>
            </a:r>
            <a:r>
              <a:rPr lang="it-IT" sz="1800" b="1" dirty="0" err="1">
                <a:solidFill>
                  <a:schemeClr val="dk1"/>
                </a:solidFill>
                <a:latin typeface="+mj-lt"/>
              </a:rPr>
              <a:t>modified</a:t>
            </a:r>
            <a:r>
              <a:rPr lang="it-IT" sz="1800" b="1" dirty="0">
                <a:solidFill>
                  <a:schemeClr val="dk1"/>
                </a:solidFill>
                <a:latin typeface="+mj-lt"/>
              </a:rPr>
              <a:t>.</a:t>
            </a:r>
            <a:endParaRPr lang="it-IT" sz="1800" dirty="0">
              <a:solidFill>
                <a:schemeClr val="dk1"/>
              </a:solidFill>
              <a:latin typeface="+mj-lt"/>
            </a:endParaRPr>
          </a:p>
          <a:p>
            <a:pPr algn="just"/>
            <a:endParaRPr lang="it-IT" sz="1800" b="1" dirty="0">
              <a:solidFill>
                <a:schemeClr val="dk1"/>
              </a:solidFill>
              <a:latin typeface="+mj-lt"/>
            </a:endParaRPr>
          </a:p>
          <a:p>
            <a:pPr algn="just"/>
            <a:r>
              <a:rPr lang="it-IT" sz="18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After the </a:t>
            </a:r>
            <a:r>
              <a:rPr lang="it-IT" sz="1800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enrolment</a:t>
            </a:r>
            <a:r>
              <a:rPr lang="it-IT" sz="18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, </a:t>
            </a:r>
            <a:r>
              <a:rPr lang="it-IT" sz="1800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students</a:t>
            </a:r>
            <a:r>
              <a:rPr lang="it-IT" sz="18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must </a:t>
            </a:r>
            <a:r>
              <a:rPr lang="en-US" sz="1800" b="1" dirty="0">
                <a:solidFill>
                  <a:srgbClr val="DC3189"/>
                </a:solidFill>
                <a:latin typeface="+mj-lt"/>
                <a:sym typeface="Georgia"/>
              </a:rPr>
              <a:t>submit a study plan, registering all the optional elements </a:t>
            </a:r>
            <a:r>
              <a:rPr lang="en-US" sz="1800" dirty="0">
                <a:solidFill>
                  <a:schemeClr val="dk1"/>
                </a:solidFill>
                <a:latin typeface="+mj-lt"/>
                <a:sym typeface="Georgia"/>
              </a:rPr>
              <a:t>(elective courses in the first year and other optional courses within the MSc Program).</a:t>
            </a:r>
            <a:endParaRPr lang="en-US" sz="1800" dirty="0">
              <a:solidFill>
                <a:schemeClr val="dk1"/>
              </a:solidFill>
              <a:latin typeface="+mj-lt"/>
            </a:endParaRPr>
          </a:p>
          <a:p>
            <a:pPr algn="just"/>
            <a:endParaRPr lang="en-US" sz="1800" dirty="0">
              <a:solidFill>
                <a:schemeClr val="dk1"/>
              </a:solidFill>
              <a:latin typeface="+mj-lt"/>
              <a:ea typeface="Georgia"/>
            </a:endParaRPr>
          </a:p>
          <a:p>
            <a:pPr algn="just"/>
            <a:r>
              <a:rPr lang="en-US" sz="1800" dirty="0">
                <a:solidFill>
                  <a:schemeClr val="tx1"/>
                </a:solidFill>
                <a:latin typeface="+mj-lt"/>
              </a:rPr>
              <a:t>The Study Plan must be submitted on an annual basis.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sz="1800" dirty="0">
              <a:solidFill>
                <a:schemeClr val="dk1"/>
              </a:solidFill>
              <a:latin typeface="+mj-lt"/>
              <a:ea typeface="Georgia"/>
            </a:endParaRPr>
          </a:p>
          <a:p>
            <a:pPr algn="just"/>
            <a:r>
              <a:rPr lang="en-US" sz="1800" dirty="0">
                <a:solidFill>
                  <a:schemeClr val="dk1"/>
                </a:solidFill>
                <a:latin typeface="+mj-lt"/>
                <a:ea typeface="Georgia"/>
              </a:rPr>
              <a:t>Each student can decide how many credits (CFU) register in the study plan from 30 to 80 CFU. The standard plan foresees 60 CFU per AY.</a:t>
            </a:r>
            <a:endParaRPr lang="en-US" dirty="0">
              <a:solidFill>
                <a:schemeClr val="dk1"/>
              </a:solidFill>
              <a:latin typeface="+mj-lt"/>
            </a:endParaRPr>
          </a:p>
          <a:p>
            <a:pPr algn="just"/>
            <a:endParaRPr lang="en-US" sz="1800" dirty="0">
              <a:latin typeface="+mj-lt"/>
            </a:endParaRPr>
          </a:p>
          <a:p>
            <a:pPr algn="just"/>
            <a:r>
              <a:rPr lang="en-US" sz="1800" b="1" dirty="0">
                <a:solidFill>
                  <a:schemeClr val="dk1"/>
                </a:solidFill>
                <a:latin typeface="+mj-lt"/>
              </a:rPr>
              <a:t>Before submitting the study plan, students are required to check the courses details (contents /language/professor/timetable…) on </a:t>
            </a:r>
            <a:r>
              <a:rPr lang="en-US" sz="1800" b="1" dirty="0" err="1">
                <a:solidFill>
                  <a:schemeClr val="dk1"/>
                </a:solidFill>
                <a:latin typeface="+mj-lt"/>
              </a:rPr>
              <a:t>Polimi</a:t>
            </a:r>
            <a:r>
              <a:rPr lang="en-US" sz="1800" b="1" dirty="0">
                <a:solidFill>
                  <a:schemeClr val="dk1"/>
                </a:solidFill>
                <a:latin typeface="+mj-lt"/>
              </a:rPr>
              <a:t> website. </a:t>
            </a:r>
            <a:endParaRPr lang="en-US" sz="1800" dirty="0">
              <a:solidFill>
                <a:schemeClr val="dk1"/>
              </a:solidFill>
            </a:endParaRPr>
          </a:p>
          <a:p>
            <a:pPr algn="just"/>
            <a:endParaRPr lang="en-US" sz="1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just"/>
            <a:r>
              <a:rPr lang="en-US" sz="1800" dirty="0">
                <a:solidFill>
                  <a:schemeClr val="dk1"/>
                </a:solidFill>
                <a:latin typeface="+mj-lt"/>
              </a:rPr>
              <a:t>The allocations in the optional courses is based on a merit ranking considering the academic average declared in the application.</a:t>
            </a:r>
            <a:endParaRPr lang="en-US" dirty="0">
              <a:solidFill>
                <a:schemeClr val="dk1"/>
              </a:solidFill>
            </a:endParaRPr>
          </a:p>
          <a:p>
            <a:pPr algn="just"/>
            <a:endParaRPr lang="en-US" sz="1800" dirty="0">
              <a:solidFill>
                <a:schemeClr val="dk1"/>
              </a:solidFill>
              <a:latin typeface="+mj-lt"/>
            </a:endParaRPr>
          </a:p>
          <a:p>
            <a:pPr algn="just"/>
            <a:r>
              <a:rPr lang="en-US" sz="1800" dirty="0">
                <a:latin typeface="+mj-lt"/>
              </a:rPr>
              <a:t>The allocations will be published on the personal area of </a:t>
            </a:r>
            <a:r>
              <a:rPr lang="en-US" sz="1800" i="1" dirty="0">
                <a:latin typeface="+mj-lt"/>
              </a:rPr>
              <a:t>online </a:t>
            </a:r>
            <a:r>
              <a:rPr lang="en-US" sz="1800" i="1" dirty="0" err="1">
                <a:latin typeface="+mj-lt"/>
              </a:rPr>
              <a:t>services</a:t>
            </a:r>
            <a:r>
              <a:rPr lang="en-US" sz="1800" dirty="0" err="1">
                <a:latin typeface="+mj-lt"/>
              </a:rPr>
              <a:t>_</a:t>
            </a:r>
            <a:r>
              <a:rPr lang="en-US" sz="1800" i="1" dirty="0" err="1">
                <a:latin typeface="+mj-lt"/>
              </a:rPr>
              <a:t>career</a:t>
            </a:r>
            <a:r>
              <a:rPr lang="en-US" sz="1800" dirty="0">
                <a:latin typeface="+mj-lt"/>
              </a:rPr>
              <a:t> on </a:t>
            </a:r>
            <a:r>
              <a:rPr lang="en-US" sz="1800" b="1" dirty="0">
                <a:highlight>
                  <a:srgbClr val="E359A0"/>
                </a:highlight>
                <a:latin typeface="+mj-lt"/>
              </a:rPr>
              <a:t>12th September</a:t>
            </a:r>
            <a:r>
              <a:rPr lang="en-US" sz="1800" dirty="0">
                <a:latin typeface="+mj-lt"/>
              </a:rPr>
              <a:t>. Before attending the lessons, students need to verify their allocations.</a:t>
            </a:r>
          </a:p>
          <a:p>
            <a:pPr algn="just"/>
            <a:endParaRPr lang="en-US" sz="1800" dirty="0">
              <a:latin typeface="+mj-lt"/>
            </a:endParaRPr>
          </a:p>
          <a:p>
            <a:pPr algn="just"/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highlight>
                <a:srgbClr val="FFFF00"/>
              </a:highlight>
              <a:latin typeface="+mj-lt"/>
              <a:ea typeface="Georgia"/>
              <a:cs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33" name="Google Shape;233;p23"/>
          <p:cNvSpPr txBox="1"/>
          <p:nvPr/>
        </p:nvSpPr>
        <p:spPr>
          <a:xfrm>
            <a:off x="1160475" y="629900"/>
            <a:ext cx="117486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/>
            <a:r>
              <a:rPr lang="it-IT" sz="3000" b="1">
                <a:solidFill>
                  <a:srgbClr val="231F20"/>
                </a:solidFill>
              </a:rPr>
              <a:t>Study Plan</a:t>
            </a:r>
            <a:endParaRPr sz="3000" b="1">
              <a:solidFill>
                <a:srgbClr val="231F2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87107" y="3788155"/>
            <a:ext cx="7632291" cy="763229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4"/>
          <p:cNvSpPr/>
          <p:nvPr/>
        </p:nvSpPr>
        <p:spPr>
          <a:xfrm>
            <a:off x="1558431" y="2157720"/>
            <a:ext cx="10497734" cy="3986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it-IT" sz="1800" dirty="0">
                <a:solidFill>
                  <a:schemeClr val="dk1"/>
                </a:solidFill>
                <a:latin typeface="+mj-lt"/>
                <a:ea typeface="Georgia"/>
                <a:cs typeface="Georgia"/>
              </a:rPr>
              <a:t>Students </a:t>
            </a:r>
            <a:r>
              <a:rPr lang="it-IT" sz="1800" dirty="0" err="1">
                <a:solidFill>
                  <a:schemeClr val="dk1"/>
                </a:solidFill>
                <a:latin typeface="+mj-lt"/>
                <a:ea typeface="Georgia"/>
                <a:cs typeface="Georgia"/>
              </a:rPr>
              <a:t>enrolled</a:t>
            </a:r>
            <a:r>
              <a:rPr lang="it-IT" sz="1800" dirty="0">
                <a:solidFill>
                  <a:schemeClr val="dk1"/>
                </a:solidFill>
                <a:latin typeface="+mj-lt"/>
                <a:ea typeface="Georgia"/>
                <a:cs typeface="Georgia"/>
              </a:rPr>
              <a:t> to </a:t>
            </a:r>
            <a:r>
              <a:rPr lang="it-IT" sz="1800" dirty="0" err="1">
                <a:solidFill>
                  <a:schemeClr val="dk1"/>
                </a:solidFill>
                <a:latin typeface="+mj-lt"/>
                <a:ea typeface="Georgia"/>
                <a:cs typeface="Georgia"/>
              </a:rPr>
              <a:t>curricualr</a:t>
            </a:r>
            <a:r>
              <a:rPr lang="it-IT" sz="1800" dirty="0">
                <a:solidFill>
                  <a:schemeClr val="dk1"/>
                </a:solidFill>
                <a:latin typeface="+mj-lt"/>
                <a:ea typeface="Georgia"/>
                <a:cs typeface="Georgia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+mj-lt"/>
                <a:ea typeface="Georgia"/>
                <a:cs typeface="Georgia"/>
              </a:rPr>
              <a:t>integrations</a:t>
            </a:r>
            <a:r>
              <a:rPr lang="it-IT" sz="1800" dirty="0">
                <a:solidFill>
                  <a:schemeClr val="dk1"/>
                </a:solidFill>
                <a:latin typeface="+mj-lt"/>
                <a:ea typeface="Georgia"/>
                <a:cs typeface="Georgia"/>
              </a:rPr>
              <a:t> can anticipate some courses from the </a:t>
            </a:r>
            <a:r>
              <a:rPr lang="it-IT" sz="1800" dirty="0" err="1">
                <a:solidFill>
                  <a:schemeClr val="dk1"/>
                </a:solidFill>
                <a:latin typeface="+mj-lt"/>
                <a:ea typeface="Georgia"/>
                <a:cs typeface="Georgia"/>
              </a:rPr>
              <a:t>desired</a:t>
            </a:r>
            <a:r>
              <a:rPr lang="it-IT" sz="1800" dirty="0">
                <a:solidFill>
                  <a:schemeClr val="dk1"/>
                </a:solidFill>
                <a:latin typeface="+mj-lt"/>
                <a:ea typeface="Georgia"/>
                <a:cs typeface="Georgia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+mj-lt"/>
                <a:ea typeface="Georgia"/>
                <a:cs typeface="Georgia"/>
              </a:rPr>
              <a:t>MSc</a:t>
            </a:r>
            <a:r>
              <a:rPr lang="it-IT" sz="1800" dirty="0">
                <a:solidFill>
                  <a:schemeClr val="dk1"/>
                </a:solidFill>
                <a:latin typeface="+mj-lt"/>
                <a:ea typeface="Georgia"/>
                <a:cs typeface="Georgia"/>
              </a:rPr>
              <a:t> Program, </a:t>
            </a:r>
            <a:r>
              <a:rPr lang="it-IT" sz="1800" dirty="0" err="1">
                <a:solidFill>
                  <a:schemeClr val="dk1"/>
                </a:solidFill>
                <a:latin typeface="+mj-lt"/>
                <a:ea typeface="Georgia"/>
                <a:cs typeface="Georgia"/>
              </a:rPr>
              <a:t>adding</a:t>
            </a:r>
            <a:r>
              <a:rPr lang="it-IT" sz="1800" dirty="0">
                <a:solidFill>
                  <a:schemeClr val="dk1"/>
                </a:solidFill>
                <a:latin typeface="+mj-lt"/>
                <a:ea typeface="Georgia"/>
                <a:cs typeface="Georgia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+mj-lt"/>
                <a:ea typeface="Georgia"/>
                <a:cs typeface="Georgia"/>
              </a:rPr>
              <a:t>them</a:t>
            </a:r>
            <a:r>
              <a:rPr lang="it-IT" sz="1800" dirty="0">
                <a:solidFill>
                  <a:schemeClr val="dk1"/>
                </a:solidFill>
                <a:latin typeface="+mj-lt"/>
                <a:ea typeface="Georgia"/>
                <a:cs typeface="Georgia"/>
              </a:rPr>
              <a:t> to </a:t>
            </a:r>
            <a:r>
              <a:rPr lang="it-IT" sz="1800" dirty="0" err="1">
                <a:solidFill>
                  <a:schemeClr val="dk1"/>
                </a:solidFill>
                <a:latin typeface="+mj-lt"/>
                <a:ea typeface="Georgia"/>
                <a:cs typeface="Georgia"/>
              </a:rPr>
              <a:t>their</a:t>
            </a:r>
            <a:r>
              <a:rPr lang="it-IT" sz="1800" dirty="0">
                <a:solidFill>
                  <a:schemeClr val="dk1"/>
                </a:solidFill>
                <a:latin typeface="+mj-lt"/>
                <a:ea typeface="Georgia"/>
                <a:cs typeface="Georgia"/>
              </a:rPr>
              <a:t> study plan </a:t>
            </a:r>
            <a:r>
              <a:rPr lang="it-IT" sz="1800" dirty="0" err="1">
                <a:solidFill>
                  <a:schemeClr val="dk1"/>
                </a:solidFill>
                <a:latin typeface="+mj-lt"/>
                <a:ea typeface="Georgia"/>
                <a:cs typeface="Georgia"/>
              </a:rPr>
              <a:t>until</a:t>
            </a:r>
            <a:r>
              <a:rPr lang="it-IT" sz="1800" dirty="0">
                <a:solidFill>
                  <a:schemeClr val="dk1"/>
                </a:solidFill>
                <a:latin typeface="+mj-lt"/>
                <a:ea typeface="Georgia"/>
                <a:cs typeface="Georgia"/>
              </a:rPr>
              <a:t> a maximum of additional </a:t>
            </a:r>
            <a:r>
              <a:rPr lang="it-IT" sz="1800" b="1" dirty="0">
                <a:solidFill>
                  <a:srgbClr val="DC3189"/>
                </a:solidFill>
                <a:latin typeface="+mj-lt"/>
              </a:rPr>
              <a:t>32 CFU.</a:t>
            </a:r>
            <a:endParaRPr lang="en-US" sz="1800" b="1" dirty="0">
              <a:solidFill>
                <a:srgbClr val="DC3189"/>
              </a:solidFill>
              <a:latin typeface="+mj-lt"/>
              <a:sym typeface="Georgia"/>
            </a:endParaRPr>
          </a:p>
          <a:p>
            <a:pPr algn="just"/>
            <a:endParaRPr lang="en-US" sz="1800" dirty="0">
              <a:solidFill>
                <a:srgbClr val="DC3189"/>
              </a:solidFill>
              <a:latin typeface="+mj-lt"/>
            </a:endParaRPr>
          </a:p>
          <a:p>
            <a:pPr algn="just"/>
            <a:endParaRPr lang="en-US" sz="1800" dirty="0"/>
          </a:p>
          <a:p>
            <a:pPr algn="just"/>
            <a:r>
              <a:rPr lang="en-US" sz="1800" dirty="0">
                <a:latin typeface="+mj-lt"/>
                <a:ea typeface="Georgia"/>
              </a:rPr>
              <a:t>The Study Plan cannot exceed </a:t>
            </a:r>
            <a:r>
              <a:rPr lang="en-US" sz="1800" b="1" dirty="0">
                <a:solidFill>
                  <a:srgbClr val="DC3189"/>
                </a:solidFill>
                <a:latin typeface="+mj-lt"/>
              </a:rPr>
              <a:t>80 CFU</a:t>
            </a:r>
            <a:r>
              <a:rPr lang="en-US" sz="1800" dirty="0">
                <a:latin typeface="+mj-lt"/>
                <a:ea typeface="Georgia"/>
              </a:rPr>
              <a:t>: the sum of the credits from the curricular integrations + the credits from the MSc anticipated courses,  cannot exceed this value.</a:t>
            </a:r>
            <a:endParaRPr lang="en-US" dirty="0"/>
          </a:p>
          <a:p>
            <a:pPr algn="just"/>
            <a:endParaRPr lang="en-US" sz="1800" dirty="0">
              <a:solidFill>
                <a:srgbClr val="DC3189"/>
              </a:solidFill>
              <a:latin typeface="+mj-lt"/>
              <a:ea typeface="Georgia"/>
            </a:endParaRPr>
          </a:p>
          <a:p>
            <a:pPr algn="just"/>
            <a:r>
              <a:rPr lang="en-US" sz="1800" dirty="0">
                <a:solidFill>
                  <a:srgbClr val="231F20"/>
                </a:solidFill>
              </a:rPr>
              <a:t>Students with Curricular Integrations </a:t>
            </a:r>
            <a:r>
              <a:rPr lang="en-US" sz="1800" dirty="0">
                <a:latin typeface="+mj-lt"/>
              </a:rPr>
              <a:t>will be allocated to Sections or Optional Courses of the Master Degree after regularly enrolled </a:t>
            </a:r>
            <a:r>
              <a:rPr lang="en-US" sz="1800" dirty="0">
                <a:solidFill>
                  <a:srgbClr val="231F20"/>
                </a:solidFill>
              </a:rPr>
              <a:t>students, on the basis of the places still available. </a:t>
            </a:r>
          </a:p>
          <a:p>
            <a:pPr algn="just"/>
            <a:endParaRPr lang="en-US" sz="1800" dirty="0">
              <a:solidFill>
                <a:schemeClr val="dk1"/>
              </a:solidFill>
              <a:latin typeface="+mj-lt"/>
              <a:ea typeface="Georgia"/>
              <a:cs typeface="Georgia"/>
            </a:endParaRPr>
          </a:p>
        </p:txBody>
      </p:sp>
      <p:sp>
        <p:nvSpPr>
          <p:cNvPr id="240" name="Google Shape;240;p24"/>
          <p:cNvSpPr txBox="1"/>
          <p:nvPr/>
        </p:nvSpPr>
        <p:spPr>
          <a:xfrm>
            <a:off x="1160475" y="629900"/>
            <a:ext cx="11748600" cy="474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/>
            <a:r>
              <a:rPr lang="en-US" sz="3000" b="1" dirty="0">
                <a:solidFill>
                  <a:srgbClr val="231F20"/>
                </a:solidFill>
              </a:rPr>
              <a:t>Study Plan for students with Curricular Integrations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9B8827C-F394-5D34-232A-D7076AD3AE2A}"/>
              </a:ext>
            </a:extLst>
          </p:cNvPr>
          <p:cNvSpPr txBox="1"/>
          <p:nvPr/>
        </p:nvSpPr>
        <p:spPr>
          <a:xfrm>
            <a:off x="398177" y="348764"/>
            <a:ext cx="5415673" cy="8308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8" tIns="45709" rIns="91418" bIns="4570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4750" b="1">
              <a:solidFill>
                <a:srgbClr val="DC3189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E335071-5E69-DCF6-6EC1-52A76AB3B546}"/>
              </a:ext>
            </a:extLst>
          </p:cNvPr>
          <p:cNvSpPr txBox="1"/>
          <p:nvPr/>
        </p:nvSpPr>
        <p:spPr>
          <a:xfrm>
            <a:off x="398177" y="1323696"/>
            <a:ext cx="12706513" cy="60002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8" tIns="45709" rIns="91418" bIns="4570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High-level training courses</a:t>
            </a:r>
            <a:r>
              <a:rPr lang="en-US" sz="2400" dirty="0"/>
              <a:t> aimed at creating new professional figures in       </a:t>
            </a:r>
            <a:endParaRPr lang="it-IT" dirty="0"/>
          </a:p>
          <a:p>
            <a:r>
              <a:rPr lang="en-US" sz="2400" b="1" dirty="0">
                <a:solidFill>
                  <a:srgbClr val="94C01D"/>
                </a:solidFill>
              </a:rPr>
              <a:t>GREEN TECHNOLOGIES</a:t>
            </a:r>
            <a:r>
              <a:rPr lang="en-US" sz="2400" dirty="0"/>
              <a:t> , </a:t>
            </a:r>
            <a:r>
              <a:rPr lang="en-US" sz="2400" b="1" dirty="0">
                <a:solidFill>
                  <a:srgbClr val="EC6349"/>
                </a:solidFill>
              </a:rPr>
              <a:t>SMART INFRASTRUCTURES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FFC000"/>
                </a:solidFill>
              </a:rPr>
              <a:t>INCLUSIVITY DESIGN</a:t>
            </a:r>
            <a:endParaRPr lang="en-US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831" indent="-34283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Have skills in specific areas consistently with the training project (green/smart/inclusivity)</a:t>
            </a:r>
          </a:p>
          <a:p>
            <a:pPr marL="342831" indent="-34283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Acquire enabling digital technologies in line with the profile</a:t>
            </a:r>
          </a:p>
          <a:p>
            <a:pPr marL="342831" indent="-34283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Master interdisciplinary tools, methods, and aptitude for a systemic vision</a:t>
            </a:r>
          </a:p>
          <a:p>
            <a:pPr marL="342831" indent="-34283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Develop talent to operate in interdisciplinary and multisectoral contexts acquired through exposure, even in teams, to case studies and challenge</a:t>
            </a:r>
          </a:p>
          <a:p>
            <a:endParaRPr lang="en-US" sz="3199" dirty="0">
              <a:solidFill>
                <a:schemeClr val="tx1"/>
              </a:solidFill>
            </a:endParaRPr>
          </a:p>
          <a:p>
            <a:r>
              <a:rPr lang="en-US" sz="3199" dirty="0">
                <a:solidFill>
                  <a:schemeClr val="tx1"/>
                </a:solidFill>
              </a:rPr>
              <a:t>   </a:t>
            </a:r>
            <a:endParaRPr lang="it-IT" sz="3199" dirty="0">
              <a:solidFill>
                <a:schemeClr val="tx1"/>
              </a:solidFill>
            </a:endParaRPr>
          </a:p>
        </p:txBody>
      </p:sp>
      <p:pic>
        <p:nvPicPr>
          <p:cNvPr id="6" name="Immagine 6">
            <a:extLst>
              <a:ext uri="{FF2B5EF4-FFF2-40B4-BE49-F238E27FC236}">
                <a16:creationId xmlns:a16="http://schemas.microsoft.com/office/drawing/2014/main" id="{8D918F23-DA90-D764-07D2-86C842575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79" y="2304637"/>
            <a:ext cx="2741294" cy="1100817"/>
          </a:xfrm>
          <a:prstGeom prst="rect">
            <a:avLst/>
          </a:prstGeom>
        </p:spPr>
      </p:pic>
      <p:pic>
        <p:nvPicPr>
          <p:cNvPr id="7" name="Immagine 9">
            <a:extLst>
              <a:ext uri="{FF2B5EF4-FFF2-40B4-BE49-F238E27FC236}">
                <a16:creationId xmlns:a16="http://schemas.microsoft.com/office/drawing/2014/main" id="{9D35500B-9DDA-FABB-AE6B-EDB229F44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332" y="2310539"/>
            <a:ext cx="2741495" cy="1094915"/>
          </a:xfrm>
          <a:prstGeom prst="rect">
            <a:avLst/>
          </a:prstGeom>
        </p:spPr>
      </p:pic>
      <p:pic>
        <p:nvPicPr>
          <p:cNvPr id="3" name="Immagine 4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3591C6D7-6D05-4704-0EAA-314FFE71F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218" y="2390989"/>
            <a:ext cx="3404084" cy="862065"/>
          </a:xfrm>
          <a:prstGeom prst="rect">
            <a:avLst/>
          </a:prstGeom>
        </p:spPr>
      </p:pic>
      <p:sp>
        <p:nvSpPr>
          <p:cNvPr id="5" name="Google Shape;240;p24">
            <a:extLst>
              <a:ext uri="{FF2B5EF4-FFF2-40B4-BE49-F238E27FC236}">
                <a16:creationId xmlns:a16="http://schemas.microsoft.com/office/drawing/2014/main" id="{57D93B13-F2BA-3DDD-4E8B-C7B8F8C52156}"/>
              </a:ext>
            </a:extLst>
          </p:cNvPr>
          <p:cNvSpPr txBox="1"/>
          <p:nvPr/>
        </p:nvSpPr>
        <p:spPr>
          <a:xfrm>
            <a:off x="1160475" y="629900"/>
            <a:ext cx="117486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>
                <a:solidFill>
                  <a:srgbClr val="231F20"/>
                </a:solidFill>
              </a:rPr>
              <a:t>AMBASSADOR</a:t>
            </a:r>
            <a:endParaRPr sz="3000" b="1">
              <a:solidFill>
                <a:srgbClr val="231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5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CB5746-5453-EC19-9DDD-285D69931760}"/>
              </a:ext>
            </a:extLst>
          </p:cNvPr>
          <p:cNvSpPr txBox="1"/>
          <p:nvPr/>
        </p:nvSpPr>
        <p:spPr>
          <a:xfrm>
            <a:off x="1865368" y="1458385"/>
            <a:ext cx="9875839" cy="11077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8" tIns="45709" rIns="91418" bIns="4570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199" b="1">
                <a:solidFill>
                  <a:schemeClr val="tx1"/>
                </a:solidFill>
              </a:rPr>
              <a:t>Study plan of </a:t>
            </a:r>
            <a:r>
              <a:rPr lang="it-IT" sz="3199" b="1" err="1">
                <a:solidFill>
                  <a:schemeClr val="tx1"/>
                </a:solidFill>
              </a:rPr>
              <a:t>at</a:t>
            </a:r>
            <a:r>
              <a:rPr lang="it-IT" sz="3199" b="1">
                <a:solidFill>
                  <a:schemeClr val="tx1"/>
                </a:solidFill>
              </a:rPr>
              <a:t> </a:t>
            </a:r>
            <a:r>
              <a:rPr lang="it-IT" sz="3199" b="1" err="1">
                <a:solidFill>
                  <a:schemeClr val="tx1"/>
                </a:solidFill>
              </a:rPr>
              <a:t>least</a:t>
            </a:r>
            <a:r>
              <a:rPr lang="it-IT" sz="3199" b="1">
                <a:solidFill>
                  <a:schemeClr val="tx1"/>
                </a:solidFill>
              </a:rPr>
              <a:t> </a:t>
            </a:r>
            <a:r>
              <a:rPr lang="it-IT" sz="3199" b="1">
                <a:solidFill>
                  <a:srgbClr val="DC3189"/>
                </a:solidFill>
                <a:latin typeface="Arial Black"/>
              </a:rPr>
              <a:t>132 CFU </a:t>
            </a:r>
            <a:r>
              <a:rPr lang="it-IT" altLang="it-IT" sz="2400" b="1">
                <a:solidFill>
                  <a:schemeClr val="tx1"/>
                </a:solidFill>
              </a:rPr>
              <a:t>(120 + 12 </a:t>
            </a:r>
            <a:r>
              <a:rPr lang="it-IT" sz="2400" b="1">
                <a:solidFill>
                  <a:schemeClr val="tx1"/>
                </a:solidFill>
              </a:rPr>
              <a:t>CFU)</a:t>
            </a:r>
          </a:p>
          <a:p>
            <a:endParaRPr lang="it-IT" sz="2000" b="1">
              <a:solidFill>
                <a:srgbClr val="DC3189"/>
              </a:solidFill>
            </a:endParaRPr>
          </a:p>
          <a:p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6EF06E5-23EA-AAD9-9A70-9432C5D4C206}"/>
              </a:ext>
            </a:extLst>
          </p:cNvPr>
          <p:cNvSpPr txBox="1"/>
          <p:nvPr/>
        </p:nvSpPr>
        <p:spPr>
          <a:xfrm>
            <a:off x="339853" y="6737078"/>
            <a:ext cx="12806688" cy="6461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8" tIns="45709" rIns="91418" bIns="4570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i="1"/>
              <a:t>The specific Ambassador certification will be reported in the Student’s Diploma Supplement </a:t>
            </a:r>
            <a:endParaRPr lang="it-IT"/>
          </a:p>
          <a:p>
            <a:pPr algn="ctr"/>
            <a:r>
              <a:rPr lang="en-US" sz="1800" i="1"/>
              <a:t>and a digital badge will be issued by </a:t>
            </a:r>
            <a:r>
              <a:rPr lang="en-US" sz="1800" i="1" err="1"/>
              <a:t>Politecnico</a:t>
            </a:r>
            <a:r>
              <a:rPr lang="en-US" sz="1800" i="1"/>
              <a:t> di Milano.</a:t>
            </a:r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DA85FDB-15F4-41FA-8D03-745E133570D2}"/>
              </a:ext>
            </a:extLst>
          </p:cNvPr>
          <p:cNvSpPr txBox="1"/>
          <p:nvPr/>
        </p:nvSpPr>
        <p:spPr>
          <a:xfrm>
            <a:off x="398178" y="2384173"/>
            <a:ext cx="11177816" cy="5846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8" tIns="45709" rIns="91418" bIns="4570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199" b="1">
                <a:solidFill>
                  <a:srgbClr val="DC3189"/>
                </a:solidFill>
                <a:latin typeface="Arial Black"/>
              </a:rPr>
              <a:t>30 credits </a:t>
            </a:r>
            <a:r>
              <a:rPr lang="en-US" sz="3199" b="1">
                <a:solidFill>
                  <a:srgbClr val="94C01D"/>
                </a:solidFill>
              </a:rPr>
              <a:t>Green</a:t>
            </a:r>
            <a:r>
              <a:rPr lang="en-US" sz="2000"/>
              <a:t>  or  </a:t>
            </a:r>
            <a:r>
              <a:rPr lang="en-US" sz="3199" b="1">
                <a:solidFill>
                  <a:srgbClr val="EC6349"/>
                </a:solidFill>
              </a:rPr>
              <a:t>Smart</a:t>
            </a:r>
            <a:r>
              <a:rPr lang="en-US" sz="2000"/>
              <a:t>  or  </a:t>
            </a:r>
            <a:r>
              <a:rPr lang="en-US" sz="3199" b="1">
                <a:solidFill>
                  <a:srgbClr val="FFC000"/>
                </a:solidFill>
              </a:rPr>
              <a:t>Inclusive</a:t>
            </a:r>
            <a:endParaRPr lang="it-IT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AEAAF21-CC3F-45D9-9F3C-7C60991E90CE}"/>
              </a:ext>
            </a:extLst>
          </p:cNvPr>
          <p:cNvSpPr txBox="1"/>
          <p:nvPr/>
        </p:nvSpPr>
        <p:spPr>
          <a:xfrm>
            <a:off x="2873320" y="3282578"/>
            <a:ext cx="2285460" cy="1230790"/>
          </a:xfrm>
          <a:prstGeom prst="rect">
            <a:avLst/>
          </a:prstGeom>
          <a:solidFill>
            <a:srgbClr val="DD318A"/>
          </a:solidFill>
        </p:spPr>
        <p:txBody>
          <a:bodyPr wrap="square" lIns="0" tIns="0" rIns="0" bIns="0" rtlCol="0" anchor="ctr"/>
          <a:lstStyle>
            <a:defPPr>
              <a:defRPr lang="it-IT"/>
            </a:defPPr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it-IT" sz="2799" b="1">
                <a:solidFill>
                  <a:schemeClr val="bg1"/>
                </a:solidFill>
                <a:latin typeface="Brandon Grotesque Black"/>
              </a:rPr>
              <a:t>12 CFU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5326E00D-A68B-4006-A6D5-0CD8A09A7315}"/>
              </a:ext>
            </a:extLst>
          </p:cNvPr>
          <p:cNvSpPr txBox="1"/>
          <p:nvPr/>
        </p:nvSpPr>
        <p:spPr>
          <a:xfrm>
            <a:off x="2761732" y="4207259"/>
            <a:ext cx="2400822" cy="262116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defPPr>
              <a:defRPr lang="it-IT"/>
            </a:defPPr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endParaRPr lang="it-IT" sz="1800">
              <a:solidFill>
                <a:srgbClr val="DD318A"/>
              </a:solidFill>
              <a:latin typeface="Brandon Grotesque Black" panose="020B0A03020203060202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800">
                <a:solidFill>
                  <a:srgbClr val="DD318A"/>
                </a:solidFill>
                <a:latin typeface="Brandon Grotesque Black"/>
              </a:rPr>
              <a:t>EFFECTIVE COURSES WITHIN THE </a:t>
            </a:r>
            <a:r>
              <a:rPr lang="it-IT" sz="1800" err="1">
                <a:solidFill>
                  <a:srgbClr val="DD318A"/>
                </a:solidFill>
                <a:latin typeface="Brandon Grotesque Black"/>
              </a:rPr>
              <a:t>MSc</a:t>
            </a:r>
            <a:endParaRPr lang="it-IT" sz="1800">
              <a:solidFill>
                <a:srgbClr val="DD318A"/>
              </a:solidFill>
              <a:latin typeface="Brandon Grotesque Black"/>
            </a:endParaRPr>
          </a:p>
          <a:p>
            <a:pPr algn="ctr"/>
            <a:endParaRPr lang="it-IT" sz="1800">
              <a:solidFill>
                <a:srgbClr val="DD318A"/>
              </a:solidFill>
              <a:latin typeface="Brandon Grotesque Black" panose="020B0A03020203060202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800" i="1" err="1">
                <a:solidFill>
                  <a:srgbClr val="DD318A"/>
                </a:solidFill>
                <a:latin typeface="Brandon Grotesque Medium"/>
              </a:rPr>
              <a:t>Characterizing</a:t>
            </a:r>
            <a:r>
              <a:rPr lang="it-IT" sz="1800" i="1">
                <a:solidFill>
                  <a:srgbClr val="DD318A"/>
                </a:solidFill>
                <a:latin typeface="Brandon Grotesque Medium"/>
              </a:rPr>
              <a:t> </a:t>
            </a:r>
            <a:r>
              <a:rPr lang="it-IT" sz="1800" i="1" err="1">
                <a:solidFill>
                  <a:srgbClr val="DD318A"/>
                </a:solidFill>
                <a:latin typeface="Brandon Grotesque Medium"/>
              </a:rPr>
              <a:t>courses</a:t>
            </a:r>
            <a:endParaRPr lang="it-IT" sz="1800" i="1">
              <a:solidFill>
                <a:srgbClr val="DD318A"/>
              </a:solidFill>
              <a:latin typeface="Brandon Grotesque Medium"/>
            </a:endParaRPr>
          </a:p>
          <a:p>
            <a:pPr algn="ctr"/>
            <a:r>
              <a:rPr lang="it-IT" sz="1800" i="1">
                <a:solidFill>
                  <a:srgbClr val="DD318A"/>
                </a:solidFill>
                <a:latin typeface="Brandon Grotesque Medium"/>
              </a:rPr>
              <a:t>(</a:t>
            </a:r>
            <a:r>
              <a:rPr lang="it-IT" sz="1800" i="1" err="1">
                <a:solidFill>
                  <a:srgbClr val="DD318A"/>
                </a:solidFill>
                <a:latin typeface="Brandon Grotesque Medium"/>
              </a:rPr>
              <a:t>Table</a:t>
            </a:r>
            <a:r>
              <a:rPr lang="it-IT" sz="1800" i="1">
                <a:solidFill>
                  <a:srgbClr val="DD318A"/>
                </a:solidFill>
                <a:latin typeface="Brandon Grotesque Medium"/>
              </a:rPr>
              <a:t> A)</a:t>
            </a:r>
            <a:endParaRPr lang="en-US" sz="1800" i="1">
              <a:solidFill>
                <a:srgbClr val="DD318A"/>
              </a:solidFill>
              <a:latin typeface="Brandon Grotesque Medium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8D604E30-BCC5-41E1-AC0E-532D396B9384}"/>
              </a:ext>
            </a:extLst>
          </p:cNvPr>
          <p:cNvSpPr txBox="1">
            <a:spLocks/>
          </p:cNvSpPr>
          <p:nvPr/>
        </p:nvSpPr>
        <p:spPr>
          <a:xfrm>
            <a:off x="5239539" y="3433412"/>
            <a:ext cx="464943" cy="923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700" b="1" i="0">
                <a:solidFill>
                  <a:srgbClr val="FDC652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12697"/>
            <a:r>
              <a:rPr lang="it-IT" sz="5999" b="0" spc="-300">
                <a:solidFill>
                  <a:schemeClr val="tx1"/>
                </a:solidFill>
                <a:latin typeface="Brandon Grotesque Black" panose="020B0A03020203060202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8A6DEC5B-07CC-4E74-B50D-4727B19703AF}"/>
              </a:ext>
            </a:extLst>
          </p:cNvPr>
          <p:cNvSpPr txBox="1"/>
          <p:nvPr/>
        </p:nvSpPr>
        <p:spPr>
          <a:xfrm>
            <a:off x="5561424" y="4262408"/>
            <a:ext cx="3872965" cy="263130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defPPr>
              <a:defRPr lang="it-IT"/>
            </a:defPPr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it-IT" sz="1800">
                <a:solidFill>
                  <a:srgbClr val="DD318A"/>
                </a:solidFill>
                <a:latin typeface="Brandon Grotesque Black"/>
              </a:rPr>
              <a:t>6 CFU EFFECTIVE COURSES</a:t>
            </a:r>
          </a:p>
          <a:p>
            <a:pPr algn="ctr"/>
            <a:r>
              <a:rPr lang="it-IT" sz="1800">
                <a:solidFill>
                  <a:srgbClr val="DD318A"/>
                </a:solidFill>
                <a:latin typeface="Brandon Grotesque Black"/>
              </a:rPr>
              <a:t>+</a:t>
            </a:r>
          </a:p>
          <a:p>
            <a:pPr algn="ctr"/>
            <a:r>
              <a:rPr lang="it-IT" sz="1800">
                <a:solidFill>
                  <a:srgbClr val="DD318A"/>
                </a:solidFill>
                <a:latin typeface="Brandon Grotesque Black"/>
              </a:rPr>
              <a:t>12 CFU EXTRA COURSES </a:t>
            </a:r>
            <a:r>
              <a:rPr lang="it-IT" sz="1600">
                <a:solidFill>
                  <a:srgbClr val="DD318A"/>
                </a:solidFill>
                <a:latin typeface="Brandon Grotesque Black"/>
              </a:rPr>
              <a:t>(</a:t>
            </a:r>
            <a:r>
              <a:rPr lang="it-IT" sz="1600" err="1">
                <a:solidFill>
                  <a:srgbClr val="DD318A"/>
                </a:solidFill>
                <a:latin typeface="Brandon Grotesque Black"/>
              </a:rPr>
              <a:t>at</a:t>
            </a:r>
            <a:r>
              <a:rPr lang="it-IT" sz="1600">
                <a:solidFill>
                  <a:srgbClr val="DD318A"/>
                </a:solidFill>
                <a:latin typeface="Brandon Grotesque Black"/>
              </a:rPr>
              <a:t> </a:t>
            </a:r>
            <a:r>
              <a:rPr lang="it-IT" sz="1600" err="1">
                <a:solidFill>
                  <a:srgbClr val="DD318A"/>
                </a:solidFill>
                <a:latin typeface="Brandon Grotesque Black"/>
              </a:rPr>
              <a:t>least</a:t>
            </a:r>
            <a:r>
              <a:rPr lang="it-IT" sz="1600">
                <a:solidFill>
                  <a:srgbClr val="DD318A"/>
                </a:solidFill>
                <a:latin typeface="Brandon Grotesque Black"/>
              </a:rPr>
              <a:t>)</a:t>
            </a:r>
          </a:p>
          <a:p>
            <a:pPr algn="ctr"/>
            <a:endParaRPr lang="it-IT" sz="1600">
              <a:solidFill>
                <a:srgbClr val="DD318A"/>
              </a:solidFill>
              <a:latin typeface="Brandon Grotesque Black"/>
            </a:endParaRPr>
          </a:p>
          <a:p>
            <a:pPr algn="ctr"/>
            <a:r>
              <a:rPr lang="en-US" sz="1800" i="1">
                <a:solidFill>
                  <a:srgbClr val="DD318A"/>
                </a:solidFill>
                <a:latin typeface="Brandon Grotesque Medium"/>
              </a:rPr>
              <a:t>Transversal courses </a:t>
            </a:r>
            <a:endParaRPr lang="en-US" sz="1800" i="1">
              <a:solidFill>
                <a:srgbClr val="DD318A"/>
              </a:solidFill>
              <a:latin typeface="Brandon Grotesque Medium" panose="020B0603020203060202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i="1">
                <a:solidFill>
                  <a:srgbClr val="DD318A"/>
                </a:solidFill>
                <a:latin typeface="Brandon Grotesque Medium"/>
              </a:rPr>
              <a:t>(Table B)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8B045C8F-2A18-49B6-8477-8E5CFC308A7D}"/>
              </a:ext>
            </a:extLst>
          </p:cNvPr>
          <p:cNvSpPr txBox="1"/>
          <p:nvPr/>
        </p:nvSpPr>
        <p:spPr>
          <a:xfrm>
            <a:off x="5813850" y="3278836"/>
            <a:ext cx="3368012" cy="1236800"/>
          </a:xfrm>
          <a:prstGeom prst="rect">
            <a:avLst/>
          </a:prstGeom>
          <a:solidFill>
            <a:srgbClr val="F3B7D6"/>
          </a:solidFill>
        </p:spPr>
        <p:txBody>
          <a:bodyPr wrap="square" lIns="0" tIns="0" rIns="0" bIns="0" rtlCol="0" anchor="ctr"/>
          <a:lstStyle>
            <a:defPPr>
              <a:defRPr lang="it-IT"/>
            </a:defPPr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it-IT" sz="2799" b="1">
                <a:solidFill>
                  <a:srgbClr val="DD318A"/>
                </a:solidFill>
                <a:latin typeface="Brandon Grotesque Black"/>
              </a:rPr>
              <a:t>18 CFU</a:t>
            </a:r>
            <a:r>
              <a:rPr lang="it-IT" sz="2799">
                <a:solidFill>
                  <a:srgbClr val="DD318A"/>
                </a:solidFill>
                <a:latin typeface="Brandon Grotesque Black"/>
              </a:rPr>
              <a:t> </a:t>
            </a:r>
            <a:r>
              <a:rPr lang="it-IT" sz="1800">
                <a:solidFill>
                  <a:srgbClr val="DD318A"/>
                </a:solidFill>
                <a:latin typeface="Brandon Grotesque Black"/>
              </a:rPr>
              <a:t>(at </a:t>
            </a:r>
            <a:r>
              <a:rPr lang="it-IT" sz="1800" err="1">
                <a:solidFill>
                  <a:srgbClr val="DD318A"/>
                </a:solidFill>
                <a:latin typeface="Brandon Grotesque Black"/>
              </a:rPr>
              <a:t>least</a:t>
            </a:r>
            <a:r>
              <a:rPr lang="it-IT" sz="1800">
                <a:solidFill>
                  <a:srgbClr val="DD318A"/>
                </a:solidFill>
                <a:latin typeface="Brandon Grotesque Black"/>
              </a:rPr>
              <a:t>)</a:t>
            </a:r>
            <a:endParaRPr lang="it-IT" sz="1800">
              <a:solidFill>
                <a:srgbClr val="FFFFFF"/>
              </a:solidFill>
              <a:latin typeface="Brandon Grotesque Medium" panose="020B0603020203060202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240;p24">
            <a:extLst>
              <a:ext uri="{FF2B5EF4-FFF2-40B4-BE49-F238E27FC236}">
                <a16:creationId xmlns:a16="http://schemas.microsoft.com/office/drawing/2014/main" id="{B3AFA93F-367D-FFE9-AEF5-A9DDD3676404}"/>
              </a:ext>
            </a:extLst>
          </p:cNvPr>
          <p:cNvSpPr txBox="1"/>
          <p:nvPr/>
        </p:nvSpPr>
        <p:spPr>
          <a:xfrm>
            <a:off x="1160475" y="629900"/>
            <a:ext cx="117486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/>
            <a:r>
              <a:rPr lang="it-IT" sz="3000" b="1">
                <a:solidFill>
                  <a:srgbClr val="231F20"/>
                </a:solidFill>
              </a:rPr>
              <a:t>AMBASSADOR - </a:t>
            </a:r>
            <a:r>
              <a:rPr lang="it-IT" sz="3000" b="1" err="1">
                <a:solidFill>
                  <a:srgbClr val="231F20"/>
                </a:solidFill>
              </a:rPr>
              <a:t>What</a:t>
            </a:r>
            <a:endParaRPr sz="3000" b="1" err="1">
              <a:solidFill>
                <a:srgbClr val="231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074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AC20E690-1CB7-435A-89CE-B3988B40C9D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3913" y="2307704"/>
          <a:ext cx="11842769" cy="374701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042749">
                  <a:extLst>
                    <a:ext uri="{9D8B030D-6E8A-4147-A177-3AD203B41FA5}">
                      <a16:colId xmlns:a16="http://schemas.microsoft.com/office/drawing/2014/main" val="2760967725"/>
                    </a:ext>
                  </a:extLst>
                </a:gridCol>
                <a:gridCol w="2249315">
                  <a:extLst>
                    <a:ext uri="{9D8B030D-6E8A-4147-A177-3AD203B41FA5}">
                      <a16:colId xmlns:a16="http://schemas.microsoft.com/office/drawing/2014/main" val="857362133"/>
                    </a:ext>
                  </a:extLst>
                </a:gridCol>
                <a:gridCol w="3149595">
                  <a:extLst>
                    <a:ext uri="{9D8B030D-6E8A-4147-A177-3AD203B41FA5}">
                      <a16:colId xmlns:a16="http://schemas.microsoft.com/office/drawing/2014/main" val="681453590"/>
                    </a:ext>
                  </a:extLst>
                </a:gridCol>
                <a:gridCol w="2401110">
                  <a:extLst>
                    <a:ext uri="{9D8B030D-6E8A-4147-A177-3AD203B41FA5}">
                      <a16:colId xmlns:a16="http://schemas.microsoft.com/office/drawing/2014/main" val="762052217"/>
                    </a:ext>
                  </a:extLst>
                </a:gridCol>
              </a:tblGrid>
              <a:tr h="700874">
                <a:tc>
                  <a:txBody>
                    <a:bodyPr/>
                    <a:lstStyle/>
                    <a:p>
                      <a:pPr algn="ctr"/>
                      <a:r>
                        <a:rPr lang="it-IT" sz="20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MSc</a:t>
                      </a:r>
                      <a:r>
                        <a:rPr lang="it-IT" sz="2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PROGRAM</a:t>
                      </a:r>
                      <a:endParaRPr lang="en-GB" sz="20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18" marR="91418" marT="45709" marB="45709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>
                          <a:solidFill>
                            <a:srgbClr val="94C01D"/>
                          </a:solidFill>
                        </a:rPr>
                        <a:t>GREEN TECNOLOGIES</a:t>
                      </a:r>
                      <a:endParaRPr lang="en-GB" sz="2000">
                        <a:solidFill>
                          <a:srgbClr val="94C01D"/>
                        </a:solidFill>
                      </a:endParaRPr>
                    </a:p>
                  </a:txBody>
                  <a:tcPr marL="91418" marR="91418" marT="45709" marB="4570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>
                          <a:solidFill>
                            <a:srgbClr val="F78528"/>
                          </a:solidFill>
                        </a:rPr>
                        <a:t>SMART INFRASCTRUCTURES</a:t>
                      </a:r>
                      <a:endParaRPr lang="en-GB" sz="2000">
                        <a:solidFill>
                          <a:srgbClr val="F78528"/>
                        </a:solidFill>
                      </a:endParaRPr>
                    </a:p>
                  </a:txBody>
                  <a:tcPr marL="91418" marR="91418" marT="45709" marB="4570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>
                          <a:solidFill>
                            <a:srgbClr val="FFC000"/>
                          </a:solidFill>
                        </a:rPr>
                        <a:t>INCLUSIVITY DESIGN</a:t>
                      </a:r>
                      <a:endParaRPr lang="en-GB" sz="2000">
                        <a:solidFill>
                          <a:srgbClr val="FFC000"/>
                        </a:solidFill>
                      </a:endParaRPr>
                    </a:p>
                  </a:txBody>
                  <a:tcPr marL="91418" marR="91418" marT="45709" marB="45709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698814"/>
                  </a:ext>
                </a:extLst>
              </a:tr>
              <a:tr h="618719">
                <a:tc>
                  <a:txBody>
                    <a:bodyPr/>
                    <a:lstStyle/>
                    <a:p>
                      <a:r>
                        <a:rPr lang="it-IT" sz="2000" b="1" err="1">
                          <a:solidFill>
                            <a:schemeClr val="tx1"/>
                          </a:solidFill>
                        </a:rPr>
                        <a:t>Integrated</a:t>
                      </a:r>
                      <a:r>
                        <a:rPr lang="it-IT" sz="2000" b="1">
                          <a:solidFill>
                            <a:schemeClr val="tx1"/>
                          </a:solidFill>
                        </a:rPr>
                        <a:t> Product Design</a:t>
                      </a:r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 marL="91418" marR="91418" marT="45709" marB="45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B7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 marL="91418" marR="91418" marT="45709" marB="45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B7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 marL="91418" marR="91418" marT="45709" marB="45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B7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 marL="91418" marR="91418" marT="45709" marB="45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B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748586"/>
                  </a:ext>
                </a:extLst>
              </a:tr>
              <a:tr h="535133">
                <a:tc>
                  <a:txBody>
                    <a:bodyPr/>
                    <a:lstStyle/>
                    <a:p>
                      <a:r>
                        <a:rPr lang="it-IT" sz="2000" b="1" err="1">
                          <a:solidFill>
                            <a:schemeClr val="tx1"/>
                          </a:solidFill>
                        </a:rPr>
                        <a:t>Communication</a:t>
                      </a:r>
                      <a:r>
                        <a:rPr lang="it-IT" sz="2000" b="1">
                          <a:solidFill>
                            <a:schemeClr val="tx1"/>
                          </a:solidFill>
                        </a:rPr>
                        <a:t> Design</a:t>
                      </a:r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 marL="91418" marR="91418" marT="45709" marB="45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 marL="91418" marR="91418" marT="45709" marB="45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 marL="91418" marR="91418" marT="45709" marB="45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 marL="91418" marR="91418" marT="45709" marB="45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443526"/>
                  </a:ext>
                </a:extLst>
              </a:tr>
              <a:tr h="590874">
                <a:tc>
                  <a:txBody>
                    <a:bodyPr/>
                    <a:lstStyle/>
                    <a:p>
                      <a:r>
                        <a:rPr lang="it-IT" sz="2000" b="1">
                          <a:solidFill>
                            <a:schemeClr val="tx1"/>
                          </a:solidFill>
                        </a:rPr>
                        <a:t>Product Service System Design</a:t>
                      </a:r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 marL="91418" marR="91418" marT="45709" marB="45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B7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 marL="91418" marR="91418" marT="45709" marB="45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B7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 marL="91418" marR="91418" marT="45709" marB="45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B7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 marL="91418" marR="91418" marT="45709" marB="45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B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802282"/>
                  </a:ext>
                </a:extLst>
              </a:tr>
              <a:tr h="654652">
                <a:tc>
                  <a:txBody>
                    <a:bodyPr/>
                    <a:lstStyle/>
                    <a:p>
                      <a:r>
                        <a:rPr lang="it-IT" sz="2000" b="1">
                          <a:solidFill>
                            <a:schemeClr val="tx1"/>
                          </a:solidFill>
                        </a:rPr>
                        <a:t>Digital and Interaction Design</a:t>
                      </a:r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 marL="91418" marR="91418" marT="45709" marB="45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 marL="91418" marR="91418" marT="45709" marB="45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 marL="91418" marR="91418" marT="45709" marB="45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 marL="91418" marR="91418" marT="45709" marB="45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510457"/>
                  </a:ext>
                </a:extLst>
              </a:tr>
              <a:tr h="646618">
                <a:tc>
                  <a:txBody>
                    <a:bodyPr/>
                    <a:lstStyle/>
                    <a:p>
                      <a:r>
                        <a:rPr lang="it-IT" sz="2000" b="1">
                          <a:solidFill>
                            <a:schemeClr val="tx1"/>
                          </a:solidFill>
                        </a:rPr>
                        <a:t>Design &amp; Engineering</a:t>
                      </a:r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 marL="91418" marR="91418" marT="45709" marB="45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B7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 marL="91418" marR="91418" marT="45709" marB="45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B7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 marL="91418" marR="91418" marT="45709" marB="45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B7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 marL="91418" marR="91418" marT="45709" marB="45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B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761986"/>
                  </a:ext>
                </a:extLst>
              </a:tr>
            </a:tbl>
          </a:graphicData>
        </a:graphic>
      </p:graphicFrame>
      <p:sp>
        <p:nvSpPr>
          <p:cNvPr id="2" name="Google Shape;240;p24">
            <a:extLst>
              <a:ext uri="{FF2B5EF4-FFF2-40B4-BE49-F238E27FC236}">
                <a16:creationId xmlns:a16="http://schemas.microsoft.com/office/drawing/2014/main" id="{449641C6-9CC0-F982-A740-F96686A7524A}"/>
              </a:ext>
            </a:extLst>
          </p:cNvPr>
          <p:cNvSpPr txBox="1"/>
          <p:nvPr/>
        </p:nvSpPr>
        <p:spPr>
          <a:xfrm>
            <a:off x="1160475" y="629900"/>
            <a:ext cx="117486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/>
            <a:r>
              <a:rPr lang="it-IT" sz="3000" b="1">
                <a:solidFill>
                  <a:srgbClr val="231F20"/>
                </a:solidFill>
              </a:rPr>
              <a:t>AMBASSADOR - </a:t>
            </a:r>
            <a:r>
              <a:rPr lang="it-IT" sz="3000" b="1" err="1">
                <a:solidFill>
                  <a:srgbClr val="231F20"/>
                </a:solidFill>
              </a:rPr>
              <a:t>Which</a:t>
            </a:r>
            <a:endParaRPr sz="3000" b="1" err="1">
              <a:solidFill>
                <a:srgbClr val="231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10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3189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16146" y="3557046"/>
            <a:ext cx="7632291" cy="7632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8393" y="-3816145"/>
            <a:ext cx="7632291" cy="76322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26;p22">
            <a:extLst>
              <a:ext uri="{FF2B5EF4-FFF2-40B4-BE49-F238E27FC236}">
                <a16:creationId xmlns:a16="http://schemas.microsoft.com/office/drawing/2014/main" id="{0191E75F-0011-4D81-2A52-52C28EF6C25E}"/>
              </a:ext>
            </a:extLst>
          </p:cNvPr>
          <p:cNvSpPr txBox="1"/>
          <p:nvPr/>
        </p:nvSpPr>
        <p:spPr>
          <a:xfrm>
            <a:off x="2067997" y="3976783"/>
            <a:ext cx="10532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it-IT" sz="12000" b="1"/>
              <a:t>09</a:t>
            </a:r>
            <a:r>
              <a:rPr lang="it-IT" sz="1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25;p22">
            <a:extLst>
              <a:ext uri="{FF2B5EF4-FFF2-40B4-BE49-F238E27FC236}">
                <a16:creationId xmlns:a16="http://schemas.microsoft.com/office/drawing/2014/main" id="{D855C1D4-B360-913E-3863-561D00F897F6}"/>
              </a:ext>
            </a:extLst>
          </p:cNvPr>
          <p:cNvSpPr txBox="1"/>
          <p:nvPr/>
        </p:nvSpPr>
        <p:spPr>
          <a:xfrm>
            <a:off x="3816145" y="5652519"/>
            <a:ext cx="10843891" cy="136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2029460" algn="r">
              <a:spcBef>
                <a:spcPts val="1265"/>
              </a:spcBef>
            </a:pPr>
            <a:r>
              <a:rPr lang="it-IT" sz="7200" i="1" dirty="0">
                <a:solidFill>
                  <a:srgbClr val="FFFFFF"/>
                </a:solidFill>
                <a:latin typeface="Georgia"/>
                <a:sym typeface="Georgia"/>
              </a:rPr>
              <a:t>School </a:t>
            </a:r>
            <a:r>
              <a:rPr lang="it-IT" sz="7200" i="1" dirty="0" err="1">
                <a:solidFill>
                  <a:srgbClr val="FFFFFF"/>
                </a:solidFill>
                <a:latin typeface="Georgia"/>
                <a:sym typeface="Georgia"/>
              </a:rPr>
              <a:t>Contacts</a:t>
            </a:r>
            <a:endParaRPr lang="it-IT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5">
            <a:extLst>
              <a:ext uri="{FF2B5EF4-FFF2-40B4-BE49-F238E27FC236}">
                <a16:creationId xmlns:a16="http://schemas.microsoft.com/office/drawing/2014/main" id="{79B39243-582F-10B1-459F-A3FD09899E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19" r="965" b="2678"/>
          <a:stretch/>
        </p:blipFill>
        <p:spPr>
          <a:xfrm>
            <a:off x="-1142" y="881733"/>
            <a:ext cx="13353226" cy="6341691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3C17030E-7740-9179-394E-0BCBB387D372}"/>
              </a:ext>
            </a:extLst>
          </p:cNvPr>
          <p:cNvSpPr/>
          <p:nvPr/>
        </p:nvSpPr>
        <p:spPr>
          <a:xfrm>
            <a:off x="12854270" y="881137"/>
            <a:ext cx="560073" cy="3868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6E173AA-7BF8-B367-9853-D5540FB4EC6F}"/>
              </a:ext>
            </a:extLst>
          </p:cNvPr>
          <p:cNvSpPr/>
          <p:nvPr/>
        </p:nvSpPr>
        <p:spPr>
          <a:xfrm>
            <a:off x="10775354" y="881137"/>
            <a:ext cx="845250" cy="3868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Google Shape;240;p24">
            <a:extLst>
              <a:ext uri="{FF2B5EF4-FFF2-40B4-BE49-F238E27FC236}">
                <a16:creationId xmlns:a16="http://schemas.microsoft.com/office/drawing/2014/main" id="{690E49FC-DB08-0C7E-16E3-DEEB718E1F9C}"/>
              </a:ext>
            </a:extLst>
          </p:cNvPr>
          <p:cNvSpPr txBox="1"/>
          <p:nvPr/>
        </p:nvSpPr>
        <p:spPr>
          <a:xfrm>
            <a:off x="704191" y="221354"/>
            <a:ext cx="117486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 dirty="0">
                <a:solidFill>
                  <a:srgbClr val="231F20"/>
                </a:solidFill>
              </a:rPr>
              <a:t>www.design.polimi.it</a:t>
            </a:r>
            <a:endParaRPr sz="3000" b="1" dirty="0">
              <a:solidFill>
                <a:srgbClr val="231F2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3189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/>
          <p:nvPr/>
        </p:nvSpPr>
        <p:spPr>
          <a:xfrm>
            <a:off x="2067997" y="5851591"/>
            <a:ext cx="12805500" cy="2641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2029460" lvl="0" indent="0" algn="r" rtl="0">
              <a:lnSpc>
                <a:spcPct val="100000"/>
              </a:lnSpc>
              <a:spcBef>
                <a:spcPts val="1265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it-IT" sz="7200" b="0" i="1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Available places</a:t>
            </a:r>
            <a:endParaRPr sz="7200" b="0" i="1" u="none" strike="noStrike" cap="none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2065" marR="2029460" lvl="0" indent="0" algn="l" rtl="0">
              <a:lnSpc>
                <a:spcPct val="100000"/>
              </a:lnSpc>
              <a:spcBef>
                <a:spcPts val="1265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endParaRPr sz="7200" b="0" i="1" u="none" strike="noStrike" cap="none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3" name="Google Shape;83;p3"/>
          <p:cNvSpPr txBox="1"/>
          <p:nvPr/>
        </p:nvSpPr>
        <p:spPr>
          <a:xfrm>
            <a:off x="2067997" y="3976783"/>
            <a:ext cx="10532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it-IT" sz="1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01.</a:t>
            </a:r>
            <a:endParaRPr sz="1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16146" y="3557046"/>
            <a:ext cx="7632291" cy="7632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8393" y="-3816145"/>
            <a:ext cx="7632291" cy="7632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FD7CE05A-4D3E-8C61-30EC-E6CD5A234B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26" r="932" b="2295"/>
          <a:stretch/>
        </p:blipFill>
        <p:spPr>
          <a:xfrm>
            <a:off x="94020" y="834228"/>
            <a:ext cx="13125089" cy="6332122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FD07DD77-D098-4CD6-8EB0-2AB812D65EF1}"/>
              </a:ext>
            </a:extLst>
          </p:cNvPr>
          <p:cNvSpPr/>
          <p:nvPr/>
        </p:nvSpPr>
        <p:spPr>
          <a:xfrm>
            <a:off x="810278" y="5888201"/>
            <a:ext cx="7889132" cy="1251401"/>
          </a:xfrm>
          <a:prstGeom prst="rect">
            <a:avLst/>
          </a:prstGeom>
          <a:noFill/>
          <a:ln>
            <a:solidFill>
              <a:srgbClr val="E359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682800A6-8F98-6321-2D5C-4542E79735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77" r="869" b="2016"/>
          <a:stretch/>
        </p:blipFill>
        <p:spPr>
          <a:xfrm>
            <a:off x="27599" y="872233"/>
            <a:ext cx="13343723" cy="6398629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FD07DD77-D098-4CD6-8EB0-2AB812D65EF1}"/>
              </a:ext>
            </a:extLst>
          </p:cNvPr>
          <p:cNvSpPr/>
          <p:nvPr/>
        </p:nvSpPr>
        <p:spPr>
          <a:xfrm>
            <a:off x="1020739" y="5482116"/>
            <a:ext cx="6434728" cy="772722"/>
          </a:xfrm>
          <a:prstGeom prst="rect">
            <a:avLst/>
          </a:prstGeom>
          <a:noFill/>
          <a:ln>
            <a:solidFill>
              <a:srgbClr val="E359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86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3189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d8aec1f2eb_0_38"/>
          <p:cNvSpPr txBox="1"/>
          <p:nvPr/>
        </p:nvSpPr>
        <p:spPr>
          <a:xfrm>
            <a:off x="2963534" y="3378084"/>
            <a:ext cx="12805500" cy="173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065" marR="2029460" lvl="0" indent="0" algn="l" rtl="0">
              <a:spcBef>
                <a:spcPts val="1265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it-IT" sz="9600" i="1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Thanks!</a:t>
            </a:r>
            <a:endParaRPr sz="7200" i="1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66" name="Google Shape;266;gd8aec1f2eb_0_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16146" y="3557046"/>
            <a:ext cx="7632291" cy="7632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d8aec1f2eb_0_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8393" y="-3816145"/>
            <a:ext cx="7632291" cy="7632291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d8aec1f2eb_0_38"/>
          <p:cNvSpPr txBox="1"/>
          <p:nvPr/>
        </p:nvSpPr>
        <p:spPr>
          <a:xfrm>
            <a:off x="11079639" y="6815777"/>
            <a:ext cx="1942200" cy="456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algn="ctr">
              <a:buSzPts val="1400"/>
            </a:pPr>
            <a:r>
              <a:rPr lang="it-IT" b="1" dirty="0">
                <a:solidFill>
                  <a:srgbClr val="FFFFFF"/>
                </a:solidFill>
              </a:rPr>
              <a:t>More info:</a:t>
            </a:r>
            <a:endParaRPr sz="1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1" u="sng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www.design.polimi.it</a:t>
            </a:r>
            <a:endParaRPr sz="1400" b="0" i="1" u="none" strike="noStrike" cap="none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70" name="Google Shape;270;gd8aec1f2eb_0_38"/>
          <p:cNvPicPr preferRelativeResize="0"/>
          <p:nvPr/>
        </p:nvPicPr>
        <p:blipFill rotWithShape="1">
          <a:blip r:embed="rId5">
            <a:alphaModFix/>
          </a:blip>
          <a:srcRect b="42791"/>
          <a:stretch/>
        </p:blipFill>
        <p:spPr>
          <a:xfrm>
            <a:off x="231875" y="231876"/>
            <a:ext cx="2811550" cy="113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" name="Google Shape;90;p4"/>
          <p:cNvGraphicFramePr/>
          <p:nvPr>
            <p:extLst>
              <p:ext uri="{D42A27DB-BD31-4B8C-83A1-F6EECF244321}">
                <p14:modId xmlns:p14="http://schemas.microsoft.com/office/powerpoint/2010/main" val="1700287332"/>
              </p:ext>
            </p:extLst>
          </p:nvPr>
        </p:nvGraphicFramePr>
        <p:xfrm>
          <a:off x="1178617" y="1056350"/>
          <a:ext cx="11084100" cy="5450150"/>
        </p:xfrm>
        <a:graphic>
          <a:graphicData uri="http://schemas.openxmlformats.org/drawingml/2006/table">
            <a:tbl>
              <a:tblPr>
                <a:noFill/>
                <a:tableStyleId>{5DCF281F-EF23-448D-835E-E0D95D14D46A}</a:tableStyleId>
              </a:tblPr>
              <a:tblGrid>
                <a:gridCol w="99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2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4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3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b="1" u="none" strike="noStrike" cap="none" dirty="0">
                          <a:solidFill>
                            <a:schemeClr val="lt1"/>
                          </a:solidFill>
                          <a:highlight>
                            <a:srgbClr val="DC3189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CLASS</a:t>
                      </a:r>
                      <a:endParaRPr b="1" dirty="0">
                        <a:solidFill>
                          <a:schemeClr val="lt1"/>
                        </a:solidFill>
                        <a:highlight>
                          <a:srgbClr val="DC3189"/>
                        </a:highlight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b="1" u="none" strike="noStrike" cap="none" dirty="0">
                          <a:solidFill>
                            <a:schemeClr val="lt1"/>
                          </a:solidFill>
                          <a:highlight>
                            <a:srgbClr val="DC3189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LAUREA MAGISTRALE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b="1" u="none" strike="noStrike" cap="none" dirty="0">
                          <a:solidFill>
                            <a:schemeClr val="lt1"/>
                          </a:solidFill>
                          <a:highlight>
                            <a:srgbClr val="DC3189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it-IT" b="1" u="none" strike="noStrike" cap="none" dirty="0" err="1">
                          <a:solidFill>
                            <a:schemeClr val="lt1"/>
                          </a:solidFill>
                          <a:highlight>
                            <a:srgbClr val="DC3189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eq</a:t>
                      </a:r>
                      <a:r>
                        <a:rPr lang="it-IT" b="1" u="none" strike="noStrike" cap="none" dirty="0">
                          <a:solidFill>
                            <a:schemeClr val="lt1"/>
                          </a:solidFill>
                          <a:highlight>
                            <a:srgbClr val="DC3189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. To MASTER OF SCIENCE</a:t>
                      </a:r>
                      <a:endParaRPr b="1" dirty="0">
                        <a:solidFill>
                          <a:schemeClr val="lt1"/>
                        </a:solidFill>
                        <a:highlight>
                          <a:srgbClr val="DC3189"/>
                        </a:highlight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b="1" u="none" strike="noStrike" cap="none" dirty="0">
                          <a:solidFill>
                            <a:schemeClr val="lt1"/>
                          </a:solidFill>
                          <a:highlight>
                            <a:srgbClr val="DC3189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LANGUAGE</a:t>
                      </a:r>
                      <a:endParaRPr b="1" dirty="0">
                        <a:solidFill>
                          <a:schemeClr val="lt1"/>
                        </a:solidFill>
                        <a:highlight>
                          <a:srgbClr val="DC3189"/>
                        </a:highlight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b="1" u="none" strike="noStrike" cap="none" dirty="0">
                          <a:solidFill>
                            <a:schemeClr val="lt1"/>
                          </a:solidFill>
                          <a:highlight>
                            <a:srgbClr val="DC3189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SECTIONS</a:t>
                      </a:r>
                      <a:endParaRPr b="1" dirty="0">
                        <a:solidFill>
                          <a:schemeClr val="lt1"/>
                        </a:solidFill>
                        <a:highlight>
                          <a:srgbClr val="DC3189"/>
                        </a:highlight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b="1" u="none" strike="noStrike" cap="none" dirty="0">
                          <a:solidFill>
                            <a:schemeClr val="lt1"/>
                          </a:solidFill>
                          <a:highlight>
                            <a:srgbClr val="DC3189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PLACES FOR STUDENTS</a:t>
                      </a:r>
                      <a:endParaRPr b="1" dirty="0">
                        <a:solidFill>
                          <a:schemeClr val="lt1"/>
                        </a:solidFill>
                        <a:highlight>
                          <a:srgbClr val="DC3189"/>
                        </a:highlight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b="1" u="none" strike="noStrike" cap="none" dirty="0">
                          <a:solidFill>
                            <a:schemeClr val="lt1"/>
                          </a:solidFill>
                          <a:highlight>
                            <a:srgbClr val="DC3189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WITH ITALIAN/UE TITLE</a:t>
                      </a:r>
                      <a:endParaRPr b="1" dirty="0">
                        <a:solidFill>
                          <a:schemeClr val="lt1"/>
                        </a:solidFill>
                        <a:highlight>
                          <a:srgbClr val="DC3189"/>
                        </a:highlight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>
                          <a:solidFill>
                            <a:srgbClr val="DC3189"/>
                          </a:solidFill>
                        </a:rPr>
                        <a:t>LM-12</a:t>
                      </a:r>
                      <a:endParaRPr b="1">
                        <a:solidFill>
                          <a:srgbClr val="DC3189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>
                          <a:solidFill>
                            <a:schemeClr val="dk1"/>
                          </a:solidFill>
                        </a:rPr>
                        <a:t>Integrated Product Design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 dirty="0">
                          <a:solidFill>
                            <a:schemeClr val="dk1"/>
                          </a:solidFill>
                        </a:rPr>
                        <a:t>Mixed IT/EN</a:t>
                      </a:r>
                      <a:endParaRPr b="1" dirty="0">
                        <a:solidFill>
                          <a:schemeClr val="dk1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>
                          <a:solidFill>
                            <a:schemeClr val="dk1"/>
                          </a:solidFill>
                        </a:rPr>
                        <a:t>IP1 </a:t>
                      </a:r>
                      <a:r>
                        <a:rPr lang="it-IT" sz="1100" b="1" u="none" strike="noStrike" cap="none">
                          <a:solidFill>
                            <a:schemeClr val="dk1"/>
                          </a:solidFill>
                        </a:rPr>
                        <a:t>ITA/</a:t>
                      </a:r>
                      <a:r>
                        <a:rPr lang="it-IT" sz="1100" b="1" u="none" strike="noStrike" cap="none">
                          <a:solidFill>
                            <a:srgbClr val="DC3189"/>
                          </a:solidFill>
                        </a:rPr>
                        <a:t>ENG</a:t>
                      </a:r>
                      <a:endParaRPr sz="1100" b="1" u="none" strike="noStrike" cap="none">
                        <a:solidFill>
                          <a:srgbClr val="DC3189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>
                          <a:solidFill>
                            <a:schemeClr val="dk1"/>
                          </a:solidFill>
                        </a:rPr>
                        <a:t>IP2 </a:t>
                      </a:r>
                      <a:r>
                        <a:rPr lang="it-IT" sz="1100" b="1" u="none" strike="noStrike" cap="none">
                          <a:solidFill>
                            <a:srgbClr val="DC3189"/>
                          </a:solidFill>
                        </a:rPr>
                        <a:t>ENG</a:t>
                      </a:r>
                      <a:endParaRPr b="1">
                        <a:solidFill>
                          <a:srgbClr val="DC3189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 dirty="0">
                          <a:solidFill>
                            <a:schemeClr val="dk1"/>
                          </a:solidFill>
                        </a:rPr>
                        <a:t>70</a:t>
                      </a:r>
                      <a:endParaRPr b="1" dirty="0">
                        <a:solidFill>
                          <a:schemeClr val="dk1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>
                          <a:solidFill>
                            <a:srgbClr val="DC3189"/>
                          </a:solidFill>
                        </a:rPr>
                        <a:t>LM-12</a:t>
                      </a:r>
                      <a:endParaRPr b="1">
                        <a:solidFill>
                          <a:srgbClr val="DC3189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>
                          <a:solidFill>
                            <a:schemeClr val="dk1"/>
                          </a:solidFill>
                        </a:rPr>
                        <a:t>Interior and Spatial Design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 dirty="0">
                          <a:solidFill>
                            <a:schemeClr val="dk1"/>
                          </a:solidFill>
                        </a:rPr>
                        <a:t>Mixed IT/EN</a:t>
                      </a:r>
                      <a:endParaRPr lang="it-IT" sz="1200" b="1" dirty="0">
                        <a:solidFill>
                          <a:schemeClr val="dk1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21B93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solidFill>
                            <a:schemeClr val="dk1"/>
                          </a:solidFill>
                        </a:rPr>
                        <a:t>IS1 </a:t>
                      </a:r>
                      <a:r>
                        <a:rPr lang="it-IT" sz="1100" b="1" u="none" strike="noStrike" cap="none">
                          <a:solidFill>
                            <a:schemeClr val="dk1"/>
                          </a:solidFill>
                        </a:rPr>
                        <a:t>ITA/</a:t>
                      </a:r>
                      <a:r>
                        <a:rPr lang="it-IT" sz="1100" b="1" u="none" strike="noStrike" cap="none">
                          <a:solidFill>
                            <a:srgbClr val="DC3189"/>
                          </a:solidFill>
                        </a:rPr>
                        <a:t>ENG</a:t>
                      </a:r>
                      <a:endParaRPr b="1">
                        <a:solidFill>
                          <a:srgbClr val="DC3189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>
                          <a:solidFill>
                            <a:schemeClr val="dk1"/>
                          </a:solidFill>
                        </a:rPr>
                        <a:t>IS2 </a:t>
                      </a:r>
                      <a:r>
                        <a:rPr lang="it-IT" sz="1100" b="1" u="none" strike="noStrike" cap="none">
                          <a:solidFill>
                            <a:srgbClr val="DC3189"/>
                          </a:solidFill>
                        </a:rPr>
                        <a:t>ENG</a:t>
                      </a:r>
                      <a:endParaRPr b="1">
                        <a:solidFill>
                          <a:srgbClr val="DC3189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>
                          <a:solidFill>
                            <a:schemeClr val="dk1"/>
                          </a:solidFill>
                        </a:rPr>
                        <a:t>IS3 </a:t>
                      </a:r>
                      <a:r>
                        <a:rPr lang="it-IT" sz="1050" b="1" u="none" strike="noStrike" cap="none">
                          <a:solidFill>
                            <a:srgbClr val="DC3189"/>
                          </a:solidFill>
                        </a:rPr>
                        <a:t>ENG</a:t>
                      </a:r>
                      <a:endParaRPr b="1">
                        <a:solidFill>
                          <a:srgbClr val="DC3189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>
                          <a:solidFill>
                            <a:schemeClr val="dk1"/>
                          </a:solidFill>
                        </a:rPr>
                        <a:t>80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>
                          <a:solidFill>
                            <a:srgbClr val="DC3189"/>
                          </a:solidFill>
                        </a:rPr>
                        <a:t>LM-12</a:t>
                      </a:r>
                      <a:endParaRPr b="1">
                        <a:solidFill>
                          <a:srgbClr val="DC3189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>
                          <a:solidFill>
                            <a:schemeClr val="dk1"/>
                          </a:solidFill>
                        </a:rPr>
                        <a:t>Design della Comunicazione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 dirty="0">
                          <a:solidFill>
                            <a:schemeClr val="dk1"/>
                          </a:solidFill>
                        </a:rPr>
                        <a:t>Mixed IT/EN</a:t>
                      </a:r>
                      <a:endParaRPr lang="it-IT" sz="1200" b="1" dirty="0">
                        <a:solidFill>
                          <a:schemeClr val="dk1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>
                          <a:solidFill>
                            <a:schemeClr val="dk1"/>
                          </a:solidFill>
                        </a:rPr>
                        <a:t>C1 </a:t>
                      </a:r>
                      <a:r>
                        <a:rPr lang="it-IT" sz="1100" b="1" u="none" strike="noStrike" cap="none">
                          <a:solidFill>
                            <a:schemeClr val="dk1"/>
                          </a:solidFill>
                        </a:rPr>
                        <a:t>ITA/</a:t>
                      </a:r>
                      <a:r>
                        <a:rPr lang="it-IT" sz="1100" b="1" u="none" strike="noStrike" cap="none">
                          <a:solidFill>
                            <a:srgbClr val="DC3189"/>
                          </a:solidFill>
                        </a:rPr>
                        <a:t>ENG</a:t>
                      </a:r>
                      <a:endParaRPr b="1">
                        <a:solidFill>
                          <a:srgbClr val="DC3189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>
                          <a:solidFill>
                            <a:schemeClr val="dk1"/>
                          </a:solidFill>
                        </a:rPr>
                        <a:t>C2 </a:t>
                      </a:r>
                      <a:r>
                        <a:rPr lang="it-IT" sz="1100" b="1" u="none" strike="noStrike" cap="none">
                          <a:solidFill>
                            <a:schemeClr val="dk1"/>
                          </a:solidFill>
                        </a:rPr>
                        <a:t>ITA/</a:t>
                      </a:r>
                      <a:r>
                        <a:rPr lang="it-IT" sz="1100" b="1" u="none" strike="noStrike" cap="none">
                          <a:solidFill>
                            <a:srgbClr val="DC3189"/>
                          </a:solidFill>
                        </a:rPr>
                        <a:t>ENG</a:t>
                      </a:r>
                      <a:endParaRPr b="1">
                        <a:solidFill>
                          <a:srgbClr val="DC3189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>
                          <a:solidFill>
                            <a:schemeClr val="dk1"/>
                          </a:solidFill>
                        </a:rPr>
                        <a:t>C3 </a:t>
                      </a:r>
                      <a:r>
                        <a:rPr lang="it-IT" sz="1100" b="1" u="none" strike="noStrike" cap="none">
                          <a:solidFill>
                            <a:srgbClr val="DC3189"/>
                          </a:solidFill>
                        </a:rPr>
                        <a:t>ENG</a:t>
                      </a:r>
                      <a:endParaRPr b="1">
                        <a:solidFill>
                          <a:srgbClr val="DC3189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>
                          <a:solidFill>
                            <a:schemeClr val="dk1"/>
                          </a:solidFill>
                        </a:rPr>
                        <a:t>105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>
                          <a:solidFill>
                            <a:srgbClr val="DC3189"/>
                          </a:solidFill>
                        </a:rPr>
                        <a:t>LM-12</a:t>
                      </a:r>
                      <a:endParaRPr b="1">
                        <a:solidFill>
                          <a:srgbClr val="DC3189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>
                          <a:solidFill>
                            <a:schemeClr val="dk1"/>
                          </a:solidFill>
                        </a:rPr>
                        <a:t>Design for the Fashion System 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>
                          <a:solidFill>
                            <a:schemeClr val="dk1"/>
                          </a:solidFill>
                        </a:rPr>
                        <a:t> Design per il Sistema Moda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 dirty="0">
                          <a:solidFill>
                            <a:schemeClr val="dk1"/>
                          </a:solidFill>
                        </a:rPr>
                        <a:t>English</a:t>
                      </a:r>
                      <a:endParaRPr b="1" dirty="0">
                        <a:solidFill>
                          <a:schemeClr val="dk1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21B93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solidFill>
                            <a:schemeClr val="dk1"/>
                          </a:solidFill>
                        </a:rPr>
                        <a:t>M1 </a:t>
                      </a:r>
                      <a:r>
                        <a:rPr lang="it-IT" sz="1100" b="1" u="none" strike="noStrike" cap="none">
                          <a:solidFill>
                            <a:srgbClr val="DC3189"/>
                          </a:solidFill>
                        </a:rPr>
                        <a:t>ENG</a:t>
                      </a:r>
                      <a:endParaRPr b="1">
                        <a:solidFill>
                          <a:srgbClr val="DC3189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>
                          <a:solidFill>
                            <a:schemeClr val="dk1"/>
                          </a:solidFill>
                        </a:rPr>
                        <a:t>M2 </a:t>
                      </a:r>
                      <a:r>
                        <a:rPr lang="it-IT" sz="1100" b="1" u="none" strike="noStrike" cap="none">
                          <a:solidFill>
                            <a:srgbClr val="DC3189"/>
                          </a:solidFill>
                        </a:rPr>
                        <a:t>ENG</a:t>
                      </a:r>
                      <a:endParaRPr sz="1200" b="1" u="none" strike="noStrike" cap="none">
                        <a:solidFill>
                          <a:srgbClr val="DC3189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>
                          <a:solidFill>
                            <a:schemeClr val="dk1"/>
                          </a:solidFill>
                        </a:rPr>
                        <a:t>40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8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>
                          <a:solidFill>
                            <a:srgbClr val="DC3189"/>
                          </a:solidFill>
                        </a:rPr>
                        <a:t>LM-12</a:t>
                      </a:r>
                      <a:endParaRPr b="1">
                        <a:solidFill>
                          <a:srgbClr val="DC3189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>
                          <a:solidFill>
                            <a:schemeClr val="dk1"/>
                          </a:solidFill>
                        </a:rPr>
                        <a:t>Product Service System Design 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>
                          <a:solidFill>
                            <a:schemeClr val="dk1"/>
                          </a:solidFill>
                        </a:rPr>
                        <a:t>Design del sistema prodotto servizio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English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>
                          <a:solidFill>
                            <a:schemeClr val="dk1"/>
                          </a:solidFill>
                        </a:rPr>
                        <a:t>PS1</a:t>
                      </a:r>
                      <a:r>
                        <a:rPr lang="it-IT" sz="1200" b="1" u="none" strike="noStrike" cap="none">
                          <a:solidFill>
                            <a:srgbClr val="DC3189"/>
                          </a:solidFill>
                        </a:rPr>
                        <a:t> </a:t>
                      </a:r>
                      <a:r>
                        <a:rPr lang="it-IT" sz="1100" b="1" u="none" strike="noStrike" cap="none">
                          <a:solidFill>
                            <a:srgbClr val="DC3189"/>
                          </a:solidFill>
                        </a:rPr>
                        <a:t>ENG</a:t>
                      </a:r>
                      <a:endParaRPr sz="1200" b="1" u="none" strike="noStrike" cap="none">
                        <a:solidFill>
                          <a:srgbClr val="DC3189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>
                          <a:solidFill>
                            <a:schemeClr val="dk1"/>
                          </a:solidFill>
                        </a:rPr>
                        <a:t>PS2 </a:t>
                      </a:r>
                      <a:r>
                        <a:rPr lang="it-IT" sz="1100" b="1" u="none" strike="noStrike" cap="none">
                          <a:solidFill>
                            <a:srgbClr val="DC3189"/>
                          </a:solidFill>
                        </a:rPr>
                        <a:t>ENG</a:t>
                      </a:r>
                      <a:endParaRPr sz="1200" b="1" u="none" strike="noStrike" cap="none">
                        <a:solidFill>
                          <a:srgbClr val="DC3189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>
                          <a:solidFill>
                            <a:schemeClr val="dk1"/>
                          </a:solidFill>
                        </a:rPr>
                        <a:t>40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>
                          <a:solidFill>
                            <a:srgbClr val="DC3189"/>
                          </a:solidFill>
                        </a:rPr>
                        <a:t>LM-12</a:t>
                      </a:r>
                      <a:endParaRPr b="1">
                        <a:solidFill>
                          <a:srgbClr val="DC3189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>
                          <a:solidFill>
                            <a:schemeClr val="dk1"/>
                          </a:solidFill>
                        </a:rPr>
                        <a:t>Design &amp; Engineering 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>
                          <a:solidFill>
                            <a:schemeClr val="dk1"/>
                          </a:solidFill>
                        </a:rPr>
                        <a:t>Progetto e ingegnerizzazione del prodotto industriale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English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>
                          <a:solidFill>
                            <a:schemeClr val="dk1"/>
                          </a:solidFill>
                        </a:rPr>
                        <a:t>D&amp;E1</a:t>
                      </a:r>
                      <a:r>
                        <a:rPr lang="it-IT" sz="1100" b="1" u="none" strike="noStrike" cap="none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it-IT" sz="1100" b="1" u="none" strike="noStrike" cap="none">
                          <a:solidFill>
                            <a:srgbClr val="DC3189"/>
                          </a:solidFill>
                        </a:rPr>
                        <a:t>ENG</a:t>
                      </a:r>
                      <a:endParaRPr sz="1200" b="1" u="none" strike="noStrike" cap="none">
                        <a:solidFill>
                          <a:srgbClr val="DC3189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>
                          <a:solidFill>
                            <a:schemeClr val="dk1"/>
                          </a:solidFill>
                        </a:rPr>
                        <a:t>D&amp;E2 </a:t>
                      </a:r>
                      <a:r>
                        <a:rPr lang="it-IT" sz="1100" b="1" u="none" strike="noStrike" cap="none">
                          <a:solidFill>
                            <a:srgbClr val="DC3189"/>
                          </a:solidFill>
                        </a:rPr>
                        <a:t>ENG</a:t>
                      </a:r>
                      <a:endParaRPr b="1">
                        <a:solidFill>
                          <a:srgbClr val="DC3189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>
                          <a:solidFill>
                            <a:schemeClr val="dk1"/>
                          </a:solidFill>
                        </a:rPr>
                        <a:t>65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>
                          <a:solidFill>
                            <a:srgbClr val="DC3189"/>
                          </a:solidFill>
                        </a:rPr>
                        <a:t>LM-12</a:t>
                      </a:r>
                      <a:endParaRPr b="1">
                        <a:solidFill>
                          <a:srgbClr val="DC3189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>
                          <a:solidFill>
                            <a:schemeClr val="dk1"/>
                          </a:solidFill>
                        </a:rPr>
                        <a:t>Digital and Interaction Design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English</a:t>
                      </a:r>
                      <a:endParaRPr kumimoji="0" lang="it-IT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>
                          <a:solidFill>
                            <a:schemeClr val="dk1"/>
                          </a:solidFill>
                        </a:rPr>
                        <a:t>DID</a:t>
                      </a:r>
                      <a:r>
                        <a:rPr lang="it-IT" sz="1200" b="1" u="none" strike="noStrike" cap="none">
                          <a:solidFill>
                            <a:srgbClr val="DC3189"/>
                          </a:solidFill>
                        </a:rPr>
                        <a:t> </a:t>
                      </a:r>
                      <a:r>
                        <a:rPr lang="it-IT" sz="1100" b="1" u="none" strike="noStrike" cap="none">
                          <a:solidFill>
                            <a:srgbClr val="DC3189"/>
                          </a:solidFill>
                        </a:rPr>
                        <a:t>ENG</a:t>
                      </a:r>
                      <a:endParaRPr b="1">
                        <a:solidFill>
                          <a:srgbClr val="DC3189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 dirty="0">
                          <a:solidFill>
                            <a:schemeClr val="dk1"/>
                          </a:solidFill>
                        </a:rPr>
                        <a:t>30</a:t>
                      </a:r>
                      <a:endParaRPr b="1" dirty="0">
                        <a:solidFill>
                          <a:schemeClr val="dk1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3189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 txBox="1"/>
          <p:nvPr/>
        </p:nvSpPr>
        <p:spPr>
          <a:xfrm>
            <a:off x="2067997" y="5851591"/>
            <a:ext cx="12805500" cy="2641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2029460" lvl="0" indent="0" algn="r" rtl="0">
              <a:lnSpc>
                <a:spcPct val="100000"/>
              </a:lnSpc>
              <a:spcBef>
                <a:spcPts val="1265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it-IT" sz="7200" i="1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Deadlines</a:t>
            </a:r>
            <a:endParaRPr sz="7200" b="0" i="1" u="none" strike="noStrike" cap="none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2065" marR="2029460" lvl="0" indent="0" algn="l" rtl="0">
              <a:lnSpc>
                <a:spcPct val="100000"/>
              </a:lnSpc>
              <a:spcBef>
                <a:spcPts val="1265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endParaRPr sz="7200" b="0" i="1" u="none" strike="noStrike" cap="none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6" name="Google Shape;96;p5"/>
          <p:cNvSpPr txBox="1"/>
          <p:nvPr/>
        </p:nvSpPr>
        <p:spPr>
          <a:xfrm>
            <a:off x="2067997" y="3976783"/>
            <a:ext cx="10532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it-IT" sz="1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02.</a:t>
            </a:r>
            <a:endParaRPr sz="1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16146" y="3557046"/>
            <a:ext cx="7632291" cy="7632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8393" y="-3816145"/>
            <a:ext cx="7632291" cy="7632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 txBox="1"/>
          <p:nvPr/>
        </p:nvSpPr>
        <p:spPr>
          <a:xfrm>
            <a:off x="1160474" y="629900"/>
            <a:ext cx="86145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 dirty="0">
                <a:solidFill>
                  <a:srgbClr val="231F20"/>
                </a:solidFill>
              </a:rPr>
              <a:t>Application </a:t>
            </a:r>
            <a:r>
              <a:rPr lang="it-IT" sz="3000" b="1" dirty="0" err="1">
                <a:solidFill>
                  <a:srgbClr val="231F20"/>
                </a:solidFill>
              </a:rPr>
              <a:t>deadlines</a:t>
            </a:r>
            <a:r>
              <a:rPr lang="it-IT" sz="3000" b="1" dirty="0">
                <a:solidFill>
                  <a:srgbClr val="231F20"/>
                </a:solidFill>
              </a:rPr>
              <a:t> A.Y 2022-2023</a:t>
            </a:r>
            <a:endParaRPr sz="3000" b="1" dirty="0">
              <a:solidFill>
                <a:srgbClr val="231F20"/>
              </a:solidFill>
            </a:endParaRPr>
          </a:p>
        </p:txBody>
      </p:sp>
      <p:pic>
        <p:nvPicPr>
          <p:cNvPr id="104" name="Google Shape;10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87107" y="3788155"/>
            <a:ext cx="7632291" cy="763229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6"/>
          <p:cNvSpPr txBox="1"/>
          <p:nvPr/>
        </p:nvSpPr>
        <p:spPr>
          <a:xfrm>
            <a:off x="2006174" y="2445026"/>
            <a:ext cx="9702122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400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Ist</a:t>
            </a:r>
            <a:r>
              <a:rPr lang="it-IT" sz="24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</a:t>
            </a:r>
            <a:r>
              <a:rPr lang="it-IT" sz="2400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semester</a:t>
            </a:r>
            <a:r>
              <a:rPr lang="it-IT" sz="24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:</a:t>
            </a:r>
            <a:r>
              <a:rPr lang="it-IT" sz="2400" dirty="0">
                <a:solidFill>
                  <a:schemeClr val="dk1"/>
                </a:solidFill>
                <a:latin typeface="+mj-lt"/>
              </a:rPr>
              <a:t> </a:t>
            </a:r>
            <a:r>
              <a:rPr lang="it-IT" sz="2400" b="1" dirty="0">
                <a:solidFill>
                  <a:schemeClr val="dk1"/>
                </a:solidFill>
                <a:latin typeface="+mj-lt"/>
              </a:rPr>
              <a:t>from </a:t>
            </a:r>
            <a:r>
              <a:rPr lang="it-IT" sz="2400" b="1" dirty="0">
                <a:solidFill>
                  <a:srgbClr val="DC3189"/>
                </a:solidFill>
                <a:latin typeface="+mj-lt"/>
              </a:rPr>
              <a:t>04th July 2022 </a:t>
            </a:r>
            <a:r>
              <a:rPr lang="it-IT" sz="2400" dirty="0">
                <a:solidFill>
                  <a:schemeClr val="dk1"/>
                </a:solidFill>
                <a:latin typeface="+mj-lt"/>
              </a:rPr>
              <a:t>to</a:t>
            </a:r>
            <a:r>
              <a:rPr lang="it-IT" sz="2400" dirty="0">
                <a:solidFill>
                  <a:srgbClr val="DC3189"/>
                </a:solidFill>
                <a:latin typeface="+mj-lt"/>
              </a:rPr>
              <a:t> </a:t>
            </a:r>
            <a:r>
              <a:rPr lang="it-IT" sz="2400" b="1" dirty="0">
                <a:solidFill>
                  <a:srgbClr val="DC3189"/>
                </a:solidFill>
                <a:latin typeface="+mj-lt"/>
              </a:rPr>
              <a:t>25th July 2022</a:t>
            </a:r>
            <a:endParaRPr sz="2400" dirty="0">
              <a:solidFill>
                <a:srgbClr val="DC3189"/>
              </a:solidFill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dirty="0">
              <a:solidFill>
                <a:schemeClr val="dk1"/>
              </a:solidFill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4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2nd </a:t>
            </a:r>
            <a:r>
              <a:rPr lang="it-IT" sz="2400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semester</a:t>
            </a:r>
            <a:r>
              <a:rPr lang="it-IT" sz="24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:</a:t>
            </a:r>
            <a:r>
              <a:rPr lang="it-IT" sz="2400" dirty="0">
                <a:solidFill>
                  <a:schemeClr val="dk1"/>
                </a:solidFill>
                <a:latin typeface="+mj-lt"/>
              </a:rPr>
              <a:t> </a:t>
            </a:r>
            <a:r>
              <a:rPr lang="it-IT" sz="2400" b="1" dirty="0">
                <a:solidFill>
                  <a:schemeClr val="dk1"/>
                </a:solidFill>
                <a:latin typeface="+mj-lt"/>
              </a:rPr>
              <a:t>from </a:t>
            </a:r>
            <a:r>
              <a:rPr lang="it-IT" sz="2400" b="1" dirty="0">
                <a:solidFill>
                  <a:srgbClr val="DC3189"/>
                </a:solidFill>
                <a:latin typeface="+mj-lt"/>
              </a:rPr>
              <a:t>9th </a:t>
            </a:r>
            <a:r>
              <a:rPr lang="it-IT" sz="2400" b="1" dirty="0" err="1">
                <a:solidFill>
                  <a:srgbClr val="DC3189"/>
                </a:solidFill>
                <a:latin typeface="+mj-lt"/>
              </a:rPr>
              <a:t>January</a:t>
            </a:r>
            <a:r>
              <a:rPr lang="it-IT" sz="2400" b="1" dirty="0">
                <a:solidFill>
                  <a:srgbClr val="DC3189"/>
                </a:solidFill>
                <a:latin typeface="+mj-lt"/>
              </a:rPr>
              <a:t> 2023 </a:t>
            </a:r>
            <a:r>
              <a:rPr lang="it-IT" sz="2400" dirty="0">
                <a:solidFill>
                  <a:schemeClr val="dk1"/>
                </a:solidFill>
                <a:latin typeface="+mj-lt"/>
              </a:rPr>
              <a:t>to</a:t>
            </a:r>
            <a:r>
              <a:rPr lang="it-IT" sz="2400" b="1" dirty="0">
                <a:solidFill>
                  <a:schemeClr val="dk1"/>
                </a:solidFill>
                <a:latin typeface="+mj-lt"/>
              </a:rPr>
              <a:t> </a:t>
            </a:r>
            <a:r>
              <a:rPr lang="it-IT" sz="2400" b="1" dirty="0">
                <a:solidFill>
                  <a:srgbClr val="DC3189"/>
                </a:solidFill>
                <a:latin typeface="+mj-lt"/>
              </a:rPr>
              <a:t>26th </a:t>
            </a:r>
            <a:r>
              <a:rPr lang="it-IT" sz="2400" b="1" dirty="0" err="1">
                <a:solidFill>
                  <a:srgbClr val="DC3189"/>
                </a:solidFill>
                <a:latin typeface="+mj-lt"/>
              </a:rPr>
              <a:t>January</a:t>
            </a:r>
            <a:r>
              <a:rPr lang="it-IT" sz="2400" b="1" dirty="0">
                <a:solidFill>
                  <a:srgbClr val="DC3189"/>
                </a:solidFill>
                <a:latin typeface="+mj-lt"/>
              </a:rPr>
              <a:t> 2023</a:t>
            </a:r>
            <a:endParaRPr sz="2400" dirty="0">
              <a:solidFill>
                <a:srgbClr val="DC3189"/>
              </a:solidFill>
              <a:latin typeface="+mj-lt"/>
            </a:endParaRPr>
          </a:p>
          <a:p>
            <a:pPr lvl="0"/>
            <a:endParaRPr lang="it-IT" sz="2400" b="1" dirty="0">
              <a:solidFill>
                <a:srgbClr val="DC3189"/>
              </a:solidFill>
              <a:latin typeface="+mj-lt"/>
            </a:endParaRPr>
          </a:p>
          <a:p>
            <a:pPr lvl="0"/>
            <a:r>
              <a:rPr lang="it-IT" sz="2400" b="1" dirty="0">
                <a:solidFill>
                  <a:srgbClr val="DC3189"/>
                </a:solidFill>
                <a:latin typeface="+mj-lt"/>
              </a:rPr>
              <a:t>NOTE:</a:t>
            </a:r>
            <a:r>
              <a:rPr lang="it-IT" sz="2400" b="1" dirty="0">
                <a:solidFill>
                  <a:schemeClr val="dk1"/>
                </a:solidFill>
                <a:latin typeface="+mj-lt"/>
              </a:rPr>
              <a:t> </a:t>
            </a:r>
            <a:r>
              <a:rPr lang="it-IT" sz="2400" dirty="0">
                <a:solidFill>
                  <a:schemeClr val="dk1"/>
                </a:solidFill>
                <a:latin typeface="+mj-lt"/>
              </a:rPr>
              <a:t>The second </a:t>
            </a:r>
            <a:r>
              <a:rPr lang="it-IT" sz="2400" dirty="0" err="1">
                <a:solidFill>
                  <a:schemeClr val="dk1"/>
                </a:solidFill>
                <a:latin typeface="+mj-lt"/>
              </a:rPr>
              <a:t>semester</a:t>
            </a:r>
            <a:r>
              <a:rPr lang="it-IT" sz="2400" dirty="0">
                <a:solidFill>
                  <a:schemeClr val="dk1"/>
                </a:solidFill>
                <a:latin typeface="+mj-lt"/>
              </a:rPr>
              <a:t> </a:t>
            </a:r>
            <a:r>
              <a:rPr lang="it-IT" sz="2400" dirty="0" err="1">
                <a:solidFill>
                  <a:schemeClr val="dk1"/>
                </a:solidFill>
                <a:latin typeface="+mj-lt"/>
              </a:rPr>
              <a:t>admissions</a:t>
            </a:r>
            <a:r>
              <a:rPr lang="it-IT" sz="2400" dirty="0">
                <a:solidFill>
                  <a:schemeClr val="dk1"/>
                </a:solidFill>
                <a:latin typeface="+mj-lt"/>
              </a:rPr>
              <a:t> </a:t>
            </a:r>
            <a:r>
              <a:rPr lang="it-IT" sz="2400" dirty="0" err="1">
                <a:solidFill>
                  <a:schemeClr val="dk1"/>
                </a:solidFill>
                <a:latin typeface="+mj-lt"/>
              </a:rPr>
              <a:t>will</a:t>
            </a:r>
            <a:r>
              <a:rPr lang="it-IT" sz="2400" dirty="0">
                <a:solidFill>
                  <a:schemeClr val="dk1"/>
                </a:solidFill>
                <a:latin typeface="+mj-lt"/>
              </a:rPr>
              <a:t> be open </a:t>
            </a:r>
            <a:r>
              <a:rPr lang="it-IT" sz="2400" dirty="0" err="1">
                <a:solidFill>
                  <a:schemeClr val="dk1"/>
                </a:solidFill>
                <a:latin typeface="+mj-lt"/>
              </a:rPr>
              <a:t>only</a:t>
            </a:r>
            <a:r>
              <a:rPr lang="it-IT" sz="2400" dirty="0">
                <a:solidFill>
                  <a:schemeClr val="dk1"/>
                </a:solidFill>
                <a:latin typeface="+mj-lt"/>
              </a:rPr>
              <a:t> in case </a:t>
            </a:r>
            <a:r>
              <a:rPr lang="it-IT" sz="2400" dirty="0" err="1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at</a:t>
            </a:r>
            <a:r>
              <a:rPr lang="it-IT" sz="24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November 30th</a:t>
            </a:r>
            <a:r>
              <a:rPr lang="it-IT" sz="2400" dirty="0">
                <a:solidFill>
                  <a:schemeClr val="dk1"/>
                </a:solidFill>
                <a:latin typeface="+mj-lt"/>
              </a:rPr>
              <a:t> 2022 </a:t>
            </a:r>
            <a:r>
              <a:rPr lang="it-IT" sz="2400" dirty="0" err="1">
                <a:solidFill>
                  <a:schemeClr val="dk1"/>
                </a:solidFill>
                <a:latin typeface="+mj-lt"/>
              </a:rPr>
              <a:t>there</a:t>
            </a:r>
            <a:r>
              <a:rPr lang="it-IT" sz="2400" dirty="0">
                <a:solidFill>
                  <a:schemeClr val="dk1"/>
                </a:solidFill>
                <a:latin typeface="+mj-lt"/>
              </a:rPr>
              <a:t> are </a:t>
            </a:r>
            <a:r>
              <a:rPr lang="it-IT" sz="2400" dirty="0" err="1">
                <a:solidFill>
                  <a:schemeClr val="dk1"/>
                </a:solidFill>
                <a:latin typeface="+mj-lt"/>
              </a:rPr>
              <a:t>still</a:t>
            </a:r>
            <a:r>
              <a:rPr lang="it-IT" sz="2400" dirty="0">
                <a:solidFill>
                  <a:schemeClr val="dk1"/>
                </a:solidFill>
                <a:latin typeface="+mj-lt"/>
              </a:rPr>
              <a:t> </a:t>
            </a:r>
            <a:r>
              <a:rPr lang="it-IT" sz="2400" dirty="0" err="1">
                <a:solidFill>
                  <a:schemeClr val="dk1"/>
                </a:solidFill>
                <a:latin typeface="+mj-lt"/>
              </a:rPr>
              <a:t>unassigned</a:t>
            </a:r>
            <a:r>
              <a:rPr lang="it-IT" sz="240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places</a:t>
            </a:r>
            <a:endParaRPr sz="2400" dirty="0">
              <a:latin typeface="+mj-lt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"/>
          <p:cNvSpPr txBox="1"/>
          <p:nvPr/>
        </p:nvSpPr>
        <p:spPr>
          <a:xfrm>
            <a:off x="903005" y="650208"/>
            <a:ext cx="86145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 dirty="0">
                <a:solidFill>
                  <a:srgbClr val="231F20"/>
                </a:solidFill>
              </a:rPr>
              <a:t>Following </a:t>
            </a:r>
            <a:r>
              <a:rPr lang="it-IT" sz="3000" b="1" dirty="0" err="1">
                <a:solidFill>
                  <a:srgbClr val="231F20"/>
                </a:solidFill>
              </a:rPr>
              <a:t>deadlines</a:t>
            </a:r>
            <a:endParaRPr sz="3000" b="1" dirty="0">
              <a:solidFill>
                <a:srgbClr val="231F20"/>
              </a:solidFill>
            </a:endParaRPr>
          </a:p>
        </p:txBody>
      </p:sp>
      <p:pic>
        <p:nvPicPr>
          <p:cNvPr id="111" name="Google Shape;11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87107" y="3788155"/>
            <a:ext cx="7632291" cy="76322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2" name="Google Shape;112;p7"/>
          <p:cNvGraphicFramePr/>
          <p:nvPr>
            <p:extLst>
              <p:ext uri="{D42A27DB-BD31-4B8C-83A1-F6EECF244321}">
                <p14:modId xmlns:p14="http://schemas.microsoft.com/office/powerpoint/2010/main" val="3633882475"/>
              </p:ext>
            </p:extLst>
          </p:nvPr>
        </p:nvGraphicFramePr>
        <p:xfrm>
          <a:off x="681823" y="1700312"/>
          <a:ext cx="12040263" cy="5058625"/>
        </p:xfrm>
        <a:graphic>
          <a:graphicData uri="http://schemas.openxmlformats.org/drawingml/2006/table">
            <a:tbl>
              <a:tblPr>
                <a:noFill/>
                <a:tableStyleId>{5DCF281F-EF23-448D-835E-E0D95D14D46A}</a:tableStyleId>
              </a:tblPr>
              <a:tblGrid>
                <a:gridCol w="6143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7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9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0" u="none" strike="noStrike" cap="none" dirty="0">
                          <a:solidFill>
                            <a:schemeClr val="bg1"/>
                          </a:solidFill>
                          <a:highlight>
                            <a:srgbClr val="DC3189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1st </a:t>
                      </a:r>
                      <a:r>
                        <a:rPr lang="it-IT" sz="1600" b="1" i="0" u="none" strike="noStrike" cap="none" dirty="0" err="1">
                          <a:solidFill>
                            <a:schemeClr val="bg1"/>
                          </a:solidFill>
                          <a:highlight>
                            <a:srgbClr val="DC3189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semester</a:t>
                      </a:r>
                      <a:r>
                        <a:rPr lang="it-IT" sz="1600" b="1" i="0" u="none" strike="noStrike" cap="none" dirty="0">
                          <a:solidFill>
                            <a:schemeClr val="bg1"/>
                          </a:solidFill>
                          <a:highlight>
                            <a:srgbClr val="DC3189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 Application </a:t>
                      </a:r>
                      <a:r>
                        <a:rPr lang="it-IT" sz="1600" b="1" i="0" u="none" strike="noStrike" cap="none" dirty="0" err="1">
                          <a:solidFill>
                            <a:schemeClr val="bg1"/>
                          </a:solidFill>
                          <a:highlight>
                            <a:srgbClr val="DC3189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Deadlines</a:t>
                      </a:r>
                      <a:r>
                        <a:rPr lang="it-IT" sz="1600" b="1" i="0" u="none" strike="noStrike" cap="none" dirty="0">
                          <a:solidFill>
                            <a:schemeClr val="bg1"/>
                          </a:solidFill>
                          <a:highlight>
                            <a:srgbClr val="DC3189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endParaRPr sz="1600" b="1" i="0" u="none" strike="noStrike" cap="none" dirty="0">
                        <a:solidFill>
                          <a:schemeClr val="bg1"/>
                        </a:solidFill>
                        <a:highlight>
                          <a:srgbClr val="DC3189"/>
                        </a:highlight>
                        <a:latin typeface="Arial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1" u="none" strike="noStrike" cap="none" dirty="0">
                          <a:solidFill>
                            <a:schemeClr val="lt1"/>
                          </a:solidFill>
                          <a:highlight>
                            <a:srgbClr val="DC3189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2nd </a:t>
                      </a:r>
                      <a:r>
                        <a:rPr lang="it-IT" sz="1500" b="1" u="none" strike="noStrike" cap="none" dirty="0" err="1">
                          <a:solidFill>
                            <a:schemeClr val="lt1"/>
                          </a:solidFill>
                          <a:highlight>
                            <a:srgbClr val="DC3189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semester</a:t>
                      </a:r>
                      <a:r>
                        <a:rPr lang="it-IT" sz="1500" b="1" u="none" strike="noStrike" cap="none" dirty="0">
                          <a:solidFill>
                            <a:schemeClr val="lt1"/>
                          </a:solidFill>
                          <a:highlight>
                            <a:srgbClr val="DC3189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 Application </a:t>
                      </a:r>
                      <a:r>
                        <a:rPr lang="it-IT" sz="1500" b="1" u="none" strike="noStrike" cap="none" dirty="0" err="1">
                          <a:solidFill>
                            <a:schemeClr val="lt1"/>
                          </a:solidFill>
                          <a:highlight>
                            <a:srgbClr val="DC3189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Deadlines</a:t>
                      </a:r>
                      <a:r>
                        <a:rPr lang="it-IT" sz="1500" b="1" u="none" strike="noStrike" cap="none" dirty="0">
                          <a:solidFill>
                            <a:schemeClr val="lt1"/>
                          </a:solidFill>
                          <a:highlight>
                            <a:srgbClr val="DC3189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only</a:t>
                      </a:r>
                      <a:r>
                        <a:rPr lang="it-IT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in case </a:t>
                      </a:r>
                      <a:r>
                        <a:rPr lang="it-IT" sz="16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Georgia"/>
                          <a:cs typeface="Georgia"/>
                          <a:sym typeface="Georgia"/>
                        </a:rPr>
                        <a:t>at</a:t>
                      </a:r>
                      <a:r>
                        <a:rPr lang="it-IT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Georgia"/>
                          <a:cs typeface="Georgia"/>
                          <a:sym typeface="Georgia"/>
                        </a:rPr>
                        <a:t> November 30th</a:t>
                      </a:r>
                      <a:r>
                        <a:rPr lang="it-IT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2022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there</a:t>
                      </a:r>
                      <a:r>
                        <a:rPr lang="it-IT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are </a:t>
                      </a:r>
                      <a:r>
                        <a:rPr lang="it-IT" sz="16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still</a:t>
                      </a:r>
                      <a:r>
                        <a:rPr lang="it-IT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it-IT" sz="16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unassigned</a:t>
                      </a:r>
                      <a:r>
                        <a:rPr lang="it-IT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Georgia"/>
                          <a:cs typeface="Georgia"/>
                          <a:sym typeface="Georgia"/>
                        </a:rPr>
                        <a:t> places</a:t>
                      </a:r>
                      <a:endParaRPr lang="it-IT" sz="1500" b="1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7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b="1" u="none" strike="noStrike" cap="none" dirty="0">
                          <a:solidFill>
                            <a:srgbClr val="000000"/>
                          </a:solidFill>
                        </a:rPr>
                        <a:t>Application </a:t>
                      </a:r>
                      <a:r>
                        <a:rPr lang="it-IT" b="1" u="none" strike="noStrike" cap="none" dirty="0" err="1">
                          <a:solidFill>
                            <a:srgbClr val="000000"/>
                          </a:solidFill>
                        </a:rPr>
                        <a:t>outcome</a:t>
                      </a:r>
                      <a:r>
                        <a:rPr lang="it-IT" b="1" u="none" strike="noStrike" cap="none" dirty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it-IT" b="1" u="none" strike="noStrike" cap="none" dirty="0" err="1">
                          <a:solidFill>
                            <a:srgbClr val="000000"/>
                          </a:solidFill>
                        </a:rPr>
                        <a:t>Rankings</a:t>
                      </a:r>
                      <a:r>
                        <a:rPr lang="it-IT" b="1" u="none" strike="noStrike" cap="none" dirty="0">
                          <a:solidFill>
                            <a:srgbClr val="000000"/>
                          </a:solidFill>
                        </a:rPr>
                        <a:t> (incl. section)</a:t>
                      </a:r>
                      <a:endParaRPr b="1" u="none" strike="noStrike" cap="none" dirty="0"/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b="1" u="none" strike="noStrike" cap="none" dirty="0">
                          <a:solidFill>
                            <a:srgbClr val="000000"/>
                          </a:solidFill>
                        </a:rPr>
                        <a:t>Application </a:t>
                      </a:r>
                      <a:r>
                        <a:rPr lang="it-IT" b="1" u="none" strike="noStrike" cap="none" dirty="0" err="1">
                          <a:solidFill>
                            <a:srgbClr val="000000"/>
                          </a:solidFill>
                        </a:rPr>
                        <a:t>outcome</a:t>
                      </a:r>
                      <a:r>
                        <a:rPr lang="it-IT" b="1" u="none" strike="noStrike" cap="none" dirty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it-IT" b="1" u="none" strike="noStrike" cap="none" dirty="0" err="1">
                          <a:solidFill>
                            <a:srgbClr val="000000"/>
                          </a:solidFill>
                        </a:rPr>
                        <a:t>Rankings</a:t>
                      </a:r>
                      <a:r>
                        <a:rPr lang="it-IT" b="1" u="none" strike="noStrike" cap="none" dirty="0">
                          <a:solidFill>
                            <a:srgbClr val="000000"/>
                          </a:solidFill>
                        </a:rPr>
                        <a:t> (incl. section)</a:t>
                      </a:r>
                      <a:endParaRPr b="1" u="none" strike="noStrike" cap="none" dirty="0"/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u="none" strike="noStrike" cap="none" dirty="0"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05th </a:t>
                      </a:r>
                      <a:r>
                        <a:rPr lang="it-IT" u="none" strike="noStrike" cap="none" dirty="0" err="1"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September</a:t>
                      </a:r>
                      <a:r>
                        <a:rPr lang="it-IT" u="none" strike="noStrike" cap="none" dirty="0"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 2022</a:t>
                      </a:r>
                      <a:endParaRPr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13th </a:t>
                      </a:r>
                      <a:r>
                        <a:rPr lang="it-IT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February</a:t>
                      </a:r>
                      <a:r>
                        <a:rPr lang="it-IT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2023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  <a:sym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5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Enrolment</a:t>
                      </a:r>
                      <a:r>
                        <a:rPr lang="it-IT" b="1" u="none" strike="noStrike" cap="none" dirty="0">
                          <a:solidFill>
                            <a:srgbClr val="000000"/>
                          </a:solidFill>
                        </a:rPr>
                        <a:t> </a:t>
                      </a:r>
                      <a:endParaRPr u="none" strike="noStrike" cap="none" dirty="0"/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b="1" u="none" strike="noStrike" cap="none" dirty="0" err="1">
                          <a:solidFill>
                            <a:srgbClr val="000000"/>
                          </a:solidFill>
                        </a:rPr>
                        <a:t>Enrolment</a:t>
                      </a:r>
                      <a:r>
                        <a:rPr lang="it-IT" b="1" u="none" strike="noStrike" cap="none" dirty="0">
                          <a:solidFill>
                            <a:srgbClr val="000000"/>
                          </a:solidFill>
                        </a:rPr>
                        <a:t> </a:t>
                      </a:r>
                      <a:endParaRPr u="none" strike="noStrike" cap="none" dirty="0">
                        <a:highlight>
                          <a:srgbClr val="FFFF00"/>
                        </a:highlight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2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u="none" strike="noStrike" cap="none" dirty="0"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05th </a:t>
                      </a:r>
                      <a:r>
                        <a:rPr lang="it-IT" u="none" strike="noStrike" cap="none" dirty="0" err="1"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September</a:t>
                      </a:r>
                      <a:r>
                        <a:rPr lang="it-IT" u="none" strike="noStrike" cap="none" dirty="0"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 2022- 8th </a:t>
                      </a:r>
                      <a:r>
                        <a:rPr lang="it-IT" u="none" strike="noStrike" cap="none" dirty="0" err="1"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September</a:t>
                      </a:r>
                      <a:r>
                        <a:rPr lang="it-IT" u="none" strike="noStrike" cap="none" dirty="0"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 2022</a:t>
                      </a:r>
                      <a:endParaRPr lang="it-IT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b="1" u="none" strike="noStrike" cap="none" dirty="0" err="1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Enrolment</a:t>
                      </a:r>
                      <a:r>
                        <a:rPr lang="it-IT" b="1" u="none" strike="noStrike" cap="none" dirty="0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to single courses for </a:t>
                      </a:r>
                      <a:r>
                        <a:rPr lang="it-IT" b="1" u="none" strike="noStrike" cap="none" dirty="0" err="1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curricular</a:t>
                      </a:r>
                      <a:r>
                        <a:rPr lang="it-IT" b="1" u="none" strike="noStrike" cap="none" dirty="0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integration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u="none" strike="noStrike" cap="none" dirty="0"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05th </a:t>
                      </a:r>
                      <a:r>
                        <a:rPr lang="it-IT" u="none" strike="noStrike" cap="none" dirty="0" err="1"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September</a:t>
                      </a:r>
                      <a:r>
                        <a:rPr lang="it-IT" u="none" strike="noStrike" cap="none" dirty="0"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 2022- 14th </a:t>
                      </a:r>
                      <a:r>
                        <a:rPr lang="it-IT" u="none" strike="noStrike" cap="none" dirty="0" err="1"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September</a:t>
                      </a:r>
                      <a:r>
                        <a:rPr lang="it-IT" u="none" strike="noStrike" cap="none" dirty="0"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 2022 </a:t>
                      </a:r>
                      <a:endParaRPr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13th </a:t>
                      </a:r>
                      <a:r>
                        <a:rPr lang="it-IT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February</a:t>
                      </a:r>
                      <a:r>
                        <a:rPr lang="it-IT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2023 – 14th </a:t>
                      </a:r>
                      <a:r>
                        <a:rPr lang="it-IT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February</a:t>
                      </a:r>
                      <a:r>
                        <a:rPr lang="it-IT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2023</a:t>
                      </a:r>
                      <a:endParaRPr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sym typeface="Times New Roman"/>
                        </a:rPr>
                        <a:t>Enrolment to single courses for curricular integration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13th February 2023 – 16th February 2023</a:t>
                      </a:r>
                      <a:endParaRPr lang="en-US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b="1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1st </a:t>
                      </a:r>
                      <a:r>
                        <a:rPr lang="it-IT" b="1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year</a:t>
                      </a:r>
                      <a:r>
                        <a:rPr lang="it-IT" b="1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study plan presentation</a:t>
                      </a:r>
                      <a:endParaRPr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b="1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1st </a:t>
                      </a:r>
                      <a:r>
                        <a:rPr lang="it-IT" b="1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year</a:t>
                      </a:r>
                      <a:r>
                        <a:rPr lang="it-IT" b="1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study plan presentation</a:t>
                      </a:r>
                      <a:endParaRPr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3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u="none" strike="noStrike" cap="none" dirty="0"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05th </a:t>
                      </a:r>
                      <a:r>
                        <a:rPr lang="it-IT" u="none" strike="noStrike" cap="none" dirty="0" err="1"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September</a:t>
                      </a:r>
                      <a:r>
                        <a:rPr lang="it-IT" u="none" strike="noStrike" cap="none" dirty="0"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 2022- 8th </a:t>
                      </a:r>
                      <a:r>
                        <a:rPr lang="it-IT" u="none" strike="noStrike" cap="none" dirty="0" err="1"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September</a:t>
                      </a:r>
                      <a:r>
                        <a:rPr lang="it-IT" u="none" strike="noStrike" cap="none" dirty="0"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 2022 regular </a:t>
                      </a:r>
                      <a:r>
                        <a:rPr lang="it-IT" u="none" strike="noStrike" cap="none" dirty="0" err="1"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students</a:t>
                      </a:r>
                      <a:endParaRPr lang="it-IT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05th September 2022- 14th September 2022 curricular integrations’ students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13th February 2023 – 16th February 2023</a:t>
                      </a:r>
                      <a:r>
                        <a:rPr lang="en-US" u="none" strike="noStrike" cap="none" dirty="0">
                          <a:latin typeface="Times New Roman"/>
                          <a:ea typeface="Arial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it-IT" u="none" strike="noStrike" cap="none" dirty="0"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regular </a:t>
                      </a:r>
                      <a:r>
                        <a:rPr lang="it-IT" u="none" strike="noStrike" cap="none" dirty="0" err="1">
                          <a:latin typeface="Arial"/>
                          <a:ea typeface="Times New Roman"/>
                          <a:cs typeface="Arial"/>
                          <a:sym typeface="Arial"/>
                        </a:rPr>
                        <a:t>students</a:t>
                      </a:r>
                      <a:endParaRPr lang="it-IT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13th February 2023 – 16th February 2023</a:t>
                      </a:r>
                      <a:r>
                        <a:rPr lang="en-US" u="none" strike="noStrike" cap="none" dirty="0">
                          <a:latin typeface="Times New Roman"/>
                          <a:ea typeface="Arial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curricular integrations’ students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3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Publication of allocation of optional study plan elements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(Section is assigned at the admission)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12th September 2022 from 3.00 pm</a:t>
                      </a:r>
                      <a:endParaRPr b="0" u="none" strike="noStrike" cap="none" dirty="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Publication of allocation of optional study plan elements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(Section is assigned at the admission)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17th February 2023 from 3.00 pm</a:t>
                      </a:r>
                      <a:endParaRPr lang="en-US" b="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81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Repechage</a:t>
                      </a:r>
                      <a:r>
                        <a:rPr lang="en-US" b="1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phase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12th September 2022- 14th September 2022 </a:t>
                      </a:r>
                      <a:endParaRPr lang="en-US" b="1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Publication of allocation of optional study plan elements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15th September 2022 from 3.00 pm</a:t>
                      </a:r>
                      <a:endParaRPr lang="en-US" b="0" u="none" strike="noStrike" cap="none" dirty="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b="1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Repechage</a:t>
                      </a:r>
                      <a:r>
                        <a:rPr lang="en-US" b="1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phase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15th February 2023 – 16th February 2023</a:t>
                      </a:r>
                      <a:r>
                        <a:rPr lang="en-US" u="none" strike="noStrike" cap="none" dirty="0">
                          <a:latin typeface="Times New Roman"/>
                          <a:ea typeface="Arial"/>
                          <a:cs typeface="Times New Roman"/>
                          <a:sym typeface="Times New Roman"/>
                        </a:rPr>
                        <a:t>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Publication of allocation of optional study plan elements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17th February 2023 </a:t>
                      </a:r>
                      <a:r>
                        <a:rPr lang="en-US" b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from 3.00 pm</a:t>
                      </a:r>
                      <a:endParaRPr lang="en-US" b="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u="none" strike="noStrike" cap="none" dirty="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 txBox="1"/>
          <p:nvPr/>
        </p:nvSpPr>
        <p:spPr>
          <a:xfrm>
            <a:off x="1160474" y="629900"/>
            <a:ext cx="8614500" cy="474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3000" b="1" dirty="0"/>
              <a:t>Conditionally admitted students</a:t>
            </a:r>
            <a:endParaRPr sz="3000" b="1" dirty="0">
              <a:solidFill>
                <a:srgbClr val="231F20"/>
              </a:solidFill>
            </a:endParaRPr>
          </a:p>
        </p:txBody>
      </p:sp>
      <p:pic>
        <p:nvPicPr>
          <p:cNvPr id="118" name="Google Shape;11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87107" y="3788155"/>
            <a:ext cx="7632291" cy="763229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8"/>
          <p:cNvSpPr txBox="1"/>
          <p:nvPr/>
        </p:nvSpPr>
        <p:spPr>
          <a:xfrm>
            <a:off x="1847423" y="2786931"/>
            <a:ext cx="10314097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en-US" sz="2000" dirty="0">
                <a:solidFill>
                  <a:schemeClr val="dk1"/>
                </a:solidFill>
                <a:latin typeface="+mj-lt"/>
              </a:rPr>
              <a:t>Students who at the moment of the application are still waiting to sit their final degree exams will be conditionally admitted. The deadline for completing the application is </a:t>
            </a:r>
            <a:r>
              <a:rPr lang="en-US" sz="2000" b="1" dirty="0">
                <a:solidFill>
                  <a:srgbClr val="DC3189"/>
                </a:solidFill>
                <a:latin typeface="+mj-lt"/>
              </a:rPr>
              <a:t>30th November </a:t>
            </a:r>
            <a:r>
              <a:rPr lang="en-US" sz="2000" dirty="0">
                <a:solidFill>
                  <a:schemeClr val="dk1"/>
                </a:solidFill>
                <a:latin typeface="+mj-lt"/>
              </a:rPr>
              <a:t>for 1st semester admissions and </a:t>
            </a:r>
            <a:r>
              <a:rPr lang="en-US" sz="2000" b="1" dirty="0">
                <a:solidFill>
                  <a:srgbClr val="DC3189"/>
                </a:solidFill>
                <a:latin typeface="+mj-lt"/>
              </a:rPr>
              <a:t>31st March </a:t>
            </a:r>
            <a:r>
              <a:rPr lang="en-US" sz="2000" dirty="0">
                <a:solidFill>
                  <a:schemeClr val="dk1"/>
                </a:solidFill>
                <a:latin typeface="+mj-lt"/>
              </a:rPr>
              <a:t>for 2nd semester admissions.</a:t>
            </a:r>
          </a:p>
          <a:p>
            <a:pPr algn="just"/>
            <a:r>
              <a:rPr lang="en-US" sz="2000" dirty="0">
                <a:solidFill>
                  <a:schemeClr val="dk1"/>
                </a:solidFill>
                <a:latin typeface="+mj-lt"/>
              </a:rPr>
              <a:t> </a:t>
            </a:r>
          </a:p>
          <a:p>
            <a:pPr algn="just"/>
            <a:r>
              <a:rPr lang="en-US" sz="2000" dirty="0">
                <a:solidFill>
                  <a:schemeClr val="dk1"/>
                </a:solidFill>
                <a:latin typeface="+mj-lt"/>
              </a:rPr>
              <a:t>Within these deadlines, students must prove that they have obtained their degree, otherwise their application will be deactivated with the clause "application not processed". </a:t>
            </a:r>
            <a:endParaRPr sz="2000" dirty="0">
              <a:solidFill>
                <a:schemeClr val="dk1"/>
              </a:solidFill>
              <a:latin typeface="+mj-lt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749568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3189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16146" y="3557046"/>
            <a:ext cx="7632291" cy="7632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8393" y="-3816145"/>
            <a:ext cx="7632291" cy="763229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9"/>
          <p:cNvSpPr txBox="1"/>
          <p:nvPr/>
        </p:nvSpPr>
        <p:spPr>
          <a:xfrm>
            <a:off x="2067997" y="5851591"/>
            <a:ext cx="12805500" cy="2641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2029460" lvl="0" indent="0" algn="r" rtl="0">
              <a:lnSpc>
                <a:spcPct val="100000"/>
              </a:lnSpc>
              <a:spcBef>
                <a:spcPts val="1265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it-IT" sz="7200" b="0" i="1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Prerequisites</a:t>
            </a:r>
            <a:endParaRPr sz="7200" b="0" i="1" u="none" strike="noStrike" cap="none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2065" marR="2029460" lvl="0" indent="0" algn="l" rtl="0">
              <a:lnSpc>
                <a:spcPct val="100000"/>
              </a:lnSpc>
              <a:spcBef>
                <a:spcPts val="1265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endParaRPr sz="7200" b="0" i="1" u="none" strike="noStrike" cap="none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7" name="Google Shape;127;p9"/>
          <p:cNvSpPr txBox="1"/>
          <p:nvPr/>
        </p:nvSpPr>
        <p:spPr>
          <a:xfrm>
            <a:off x="2067997" y="3976783"/>
            <a:ext cx="10532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it-IT" sz="1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03.</a:t>
            </a:r>
            <a:endParaRPr sz="1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2443</Words>
  <Application>Microsoft Office PowerPoint</Application>
  <PresentationFormat>Personalizzato</PresentationFormat>
  <Paragraphs>366</Paragraphs>
  <Slides>32</Slides>
  <Notes>29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40" baseType="lpstr">
      <vt:lpstr>Arial</vt:lpstr>
      <vt:lpstr>Arial Black</vt:lpstr>
      <vt:lpstr>Brandon Grotesque Black</vt:lpstr>
      <vt:lpstr>Brandon Grotesque Medium</vt:lpstr>
      <vt:lpstr>Calibri</vt:lpstr>
      <vt:lpstr>Georgia</vt:lpstr>
      <vt:lpstr>Times New Roman</vt:lpstr>
      <vt:lpstr>Simple Light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Admin</dc:creator>
  <cp:lastModifiedBy>Elena Rebella</cp:lastModifiedBy>
  <cp:revision>126</cp:revision>
  <dcterms:modified xsi:type="dcterms:W3CDTF">2022-05-24T08:45:39Z</dcterms:modified>
</cp:coreProperties>
</file>